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12192000" cy="685800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de-DE" sz="4400" b="0" strike="noStrike" spc="-1">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de-DE"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11" name="CustomShape 2"/>
          <p:cNvSpPr/>
          <p:nvPr/>
        </p:nvSpPr>
        <p:spPr>
          <a:xfrm>
            <a:off x="11438640" y="6453360"/>
            <a:ext cx="751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B16E2E89-6F6D-4D7D-A6C4-588C9720D0B6}"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2" name="CustomShape 3"/>
          <p:cNvSpPr/>
          <p:nvPr/>
        </p:nvSpPr>
        <p:spPr>
          <a:xfrm>
            <a:off x="912240" y="1268280"/>
            <a:ext cx="9201240" cy="35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pic>
        <p:nvPicPr>
          <p:cNvPr id="3" name="Picture 19" descr="Logo_TUC_de_RGB"/>
          <p:cNvPicPr/>
          <p:nvPr/>
        </p:nvPicPr>
        <p:blipFill>
          <a:blip r:embed="rId14"/>
          <a:stretch/>
        </p:blipFill>
        <p:spPr>
          <a:xfrm>
            <a:off x="0" y="0"/>
            <a:ext cx="3045240" cy="555120"/>
          </a:xfrm>
          <a:prstGeom prst="rect">
            <a:avLst/>
          </a:prstGeom>
          <a:ln w="0">
            <a:noFill/>
          </a:ln>
        </p:spPr>
      </p:pic>
      <p:pic>
        <p:nvPicPr>
          <p:cNvPr id="4" name="Grafik 2"/>
          <p:cNvPicPr/>
          <p:nvPr/>
        </p:nvPicPr>
        <p:blipFill>
          <a:blip r:embed="rId15"/>
          <a:stretch/>
        </p:blipFill>
        <p:spPr>
          <a:xfrm>
            <a:off x="7430400" y="134640"/>
            <a:ext cx="3691080" cy="507240"/>
          </a:xfrm>
          <a:prstGeom prst="rect">
            <a:avLst/>
          </a:prstGeom>
          <a:ln w="0">
            <a:noFill/>
          </a:ln>
        </p:spPr>
      </p:pic>
      <p:sp>
        <p:nvSpPr>
          <p:cNvPr id="5" name="CustomShape 4"/>
          <p:cNvSpPr/>
          <p:nvPr/>
        </p:nvSpPr>
        <p:spPr>
          <a:xfrm>
            <a:off x="912240" y="1268280"/>
            <a:ext cx="9201240" cy="35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6" name="CustomShape 5"/>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7" name="CustomShape 6"/>
          <p:cNvSpPr/>
          <p:nvPr/>
        </p:nvSpPr>
        <p:spPr>
          <a:xfrm>
            <a:off x="0" y="6642720"/>
            <a:ext cx="121773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de-DE" sz="800" b="0" strike="noStrike" spc="-1">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de-DE" sz="4400" b="0" strike="noStrike" spc="-1">
                <a:solidFill>
                  <a:srgbClr val="000000"/>
                </a:solidFill>
                <a:latin typeface="Arial"/>
              </a:rPr>
              <a:t>Click to edit the title text format</a:t>
            </a: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de-DE"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de-DE"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de-DE"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47" name="CustomShape 2"/>
          <p:cNvSpPr/>
          <p:nvPr/>
        </p:nvSpPr>
        <p:spPr>
          <a:xfrm>
            <a:off x="11438640" y="6453360"/>
            <a:ext cx="751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74915947-FE0B-4CE6-9F74-2BE0E28EDF2E}"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48" name="CustomShape 3"/>
          <p:cNvSpPr/>
          <p:nvPr/>
        </p:nvSpPr>
        <p:spPr>
          <a:xfrm>
            <a:off x="912240" y="1268280"/>
            <a:ext cx="9201240" cy="35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pic>
        <p:nvPicPr>
          <p:cNvPr id="49" name="Picture 19" descr="Logo_TUC_de_RGB"/>
          <p:cNvPicPr/>
          <p:nvPr/>
        </p:nvPicPr>
        <p:blipFill>
          <a:blip r:embed="rId14"/>
          <a:stretch/>
        </p:blipFill>
        <p:spPr>
          <a:xfrm>
            <a:off x="0" y="0"/>
            <a:ext cx="3045240" cy="555120"/>
          </a:xfrm>
          <a:prstGeom prst="rect">
            <a:avLst/>
          </a:prstGeom>
          <a:ln w="0">
            <a:noFill/>
          </a:ln>
        </p:spPr>
      </p:pic>
      <p:pic>
        <p:nvPicPr>
          <p:cNvPr id="50" name="Grafik 2"/>
          <p:cNvPicPr/>
          <p:nvPr/>
        </p:nvPicPr>
        <p:blipFill>
          <a:blip r:embed="rId15"/>
          <a:stretch/>
        </p:blipFill>
        <p:spPr>
          <a:xfrm>
            <a:off x="7430400" y="134640"/>
            <a:ext cx="3691080" cy="507240"/>
          </a:xfrm>
          <a:prstGeom prst="rect">
            <a:avLst/>
          </a:prstGeom>
          <a:ln w="0">
            <a:noFill/>
          </a:ln>
        </p:spPr>
      </p:pic>
      <p:sp>
        <p:nvSpPr>
          <p:cNvPr id="51" name="CustomShape 4"/>
          <p:cNvSpPr/>
          <p:nvPr/>
        </p:nvSpPr>
        <p:spPr>
          <a:xfrm>
            <a:off x="11444760" y="0"/>
            <a:ext cx="734400" cy="684324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FFFFFF"/>
              </a:solidFill>
              <a:latin typeface="Arial"/>
              <a:ea typeface="DejaVu Sans"/>
            </a:endParaRPr>
          </a:p>
        </p:txBody>
      </p:sp>
      <p:sp>
        <p:nvSpPr>
          <p:cNvPr id="52" name="CustomShape 5"/>
          <p:cNvSpPr/>
          <p:nvPr/>
        </p:nvSpPr>
        <p:spPr>
          <a:xfrm>
            <a:off x="11438640" y="6453360"/>
            <a:ext cx="751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E8EAD8F3-9BF3-4204-945E-1BA037BED405}" type="slidenum">
              <a:rPr lang="en-US" sz="1800" b="0" strike="noStrike" spc="-1">
                <a:solidFill>
                  <a:srgbClr val="808080"/>
                </a:solidFill>
                <a:latin typeface="Arial"/>
                <a:ea typeface="DejaVu Sans"/>
              </a:rPr>
              <a:t>‹#›</a:t>
            </a:fld>
            <a:endParaRPr lang="de-DE" sz="1800" b="0" strike="noStrike" spc="-1">
              <a:solidFill>
                <a:srgbClr val="000000"/>
              </a:solidFill>
              <a:latin typeface="Arial"/>
            </a:endParaRPr>
          </a:p>
        </p:txBody>
      </p:sp>
      <p:sp>
        <p:nvSpPr>
          <p:cNvPr id="53" name="CustomShape 6"/>
          <p:cNvSpPr/>
          <p:nvPr/>
        </p:nvSpPr>
        <p:spPr>
          <a:xfrm>
            <a:off x="0" y="6642720"/>
            <a:ext cx="121773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de-DE" sz="800" b="0" strike="noStrike" spc="-1">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de-DE" sz="4400" b="0" strike="noStrike" spc="-1">
                <a:solidFill>
                  <a:srgbClr val="000000"/>
                </a:solidFill>
                <a:latin typeface="Arial"/>
              </a:rPr>
              <a:t>Click to edit the title text format</a:t>
            </a: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de-DE"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de-DE"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de-DE"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de-DE"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de-DE"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de-DE"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www.ncbi.nlm.nih.gov/pmc/articles/PMC3154227/#:~:text=Resource%20wars%20are%20violent%20conflicts,gems%2C%20and%20other%20key%20minerals."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hyperlink" Target="https://creativecommons.org/licenses/by/2.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creativecommons.org/licenses/by-sa/2.0/" TargetMode="External"/><Relationship Id="rId2" Type="http://schemas.openxmlformats.org/officeDocument/2006/relationships/hyperlink" Target="https://creativecommons.org/licenses/by-nc-nd/2.0/" TargetMode="External"/><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 Id="rId4" Type="http://schemas.openxmlformats.org/officeDocument/2006/relationships/hyperlink" Target="https://creativecommons.org/licenses/by-sa/2.0/"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creativecommons.org/licenses/by-nc/2.0/" TargetMode="Externa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hyperlink" Target="https://www.spiegel.de/wissenschaft/technik/endlager-suche-was-wie-viel-und-wohin-damit-die-deutsche-atommuell-bilanz-a-7a153ba3-029a-4e55-adaf-3312b7427d9e"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hyperlink" Target="https://www.spiegel.de/wissenschaft/technik/endlager-suche-was-wie-viel-und-wohin-damit-die-deutsche-atommuell-bilanz-a-7a153ba3-029a-4e55-adaf-3312b7427d9e"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ETCE-LAB/teaching-material/tree/master/The-Limits-to-Growth#exercises"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hyperlink" Target="https://open.spotify.com/episode/770wJQ4FnyutP9chIAkJCH?si=srKY5l2xRHuXRbpNGD7_MA"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527400" y="1412640"/>
            <a:ext cx="10354320" cy="114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3200" b="1" strike="noStrike" spc="-1">
                <a:solidFill>
                  <a:srgbClr val="008C4F"/>
                </a:solidFill>
                <a:latin typeface="DejaVu Sans"/>
                <a:ea typeface="DejaVu Sans"/>
              </a:rPr>
              <a:t>The Limits to Growth: Sustainability and the Circular Economy</a:t>
            </a:r>
            <a:endParaRPr lang="de-DE" sz="3200" b="0" strike="noStrike" spc="-1">
              <a:solidFill>
                <a:srgbClr val="000000"/>
              </a:solidFill>
              <a:latin typeface="Arial"/>
            </a:endParaRPr>
          </a:p>
        </p:txBody>
      </p:sp>
      <p:sp>
        <p:nvSpPr>
          <p:cNvPr id="93" name="CustomShape 2"/>
          <p:cNvSpPr/>
          <p:nvPr/>
        </p:nvSpPr>
        <p:spPr>
          <a:xfrm>
            <a:off x="527400" y="2852640"/>
            <a:ext cx="10354320" cy="2361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spcBef>
                <a:spcPts val="479"/>
              </a:spcBef>
              <a:tabLst>
                <a:tab pos="0" algn="l"/>
              </a:tabLst>
            </a:pPr>
            <a:r>
              <a:rPr lang="en-US" sz="2400" b="1" strike="noStrike" spc="-1">
                <a:solidFill>
                  <a:srgbClr val="000000"/>
                </a:solidFill>
                <a:latin typeface="DejaVu Sans"/>
                <a:ea typeface="DejaVu Sans"/>
              </a:rPr>
              <a:t>Lecture 2: Challenges I: Natural Resources and Environmental Pollution</a:t>
            </a:r>
            <a:endParaRPr lang="de-DE" sz="2400" b="0" strike="noStrike" spc="-1">
              <a:solidFill>
                <a:srgbClr val="000000"/>
              </a:solidFill>
              <a:latin typeface="Arial"/>
            </a:endParaRPr>
          </a:p>
          <a:p>
            <a:pPr algn="ctr">
              <a:lnSpc>
                <a:spcPct val="100000"/>
              </a:lnSpc>
              <a:spcBef>
                <a:spcPts val="479"/>
              </a:spcBef>
              <a:tabLst>
                <a:tab pos="0" algn="l"/>
              </a:tabLst>
            </a:pPr>
            <a:endParaRPr lang="de-DE" sz="2400" b="0" strike="noStrike" spc="-1">
              <a:solidFill>
                <a:srgbClr val="000000"/>
              </a:solidFill>
              <a:latin typeface="Arial"/>
            </a:endParaRPr>
          </a:p>
          <a:p>
            <a:pPr algn="ctr">
              <a:lnSpc>
                <a:spcPct val="100000"/>
              </a:lnSpc>
              <a:spcBef>
                <a:spcPts val="241"/>
              </a:spcBef>
              <a:tabLst>
                <a:tab pos="0" algn="l"/>
              </a:tabLst>
            </a:pPr>
            <a:endParaRPr lang="de-DE" sz="2400" b="0" strike="noStrike" spc="-1">
              <a:solidFill>
                <a:srgbClr val="000000"/>
              </a:solidFill>
              <a:latin typeface="Arial"/>
            </a:endParaRPr>
          </a:p>
          <a:p>
            <a:pPr algn="ctr">
              <a:lnSpc>
                <a:spcPct val="100000"/>
              </a:lnSpc>
              <a:spcBef>
                <a:spcPts val="241"/>
              </a:spcBef>
              <a:tabLst>
                <a:tab pos="0" algn="l"/>
              </a:tabLst>
            </a:pPr>
            <a:endParaRPr lang="de-DE" sz="24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Prof. Dr. Benjamin Leiding</a:t>
            </a:r>
            <a:endParaRPr lang="de-DE" sz="16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 M.A. Theresa Sommer</a:t>
            </a:r>
            <a:endParaRPr lang="de-DE" sz="1600" b="0" strike="noStrike" spc="-1">
              <a:solidFill>
                <a:srgbClr val="000000"/>
              </a:solidFill>
              <a:latin typeface="Arial"/>
            </a:endParaRPr>
          </a:p>
          <a:p>
            <a:pPr algn="ctr">
              <a:lnSpc>
                <a:spcPct val="100000"/>
              </a:lnSpc>
              <a:spcBef>
                <a:spcPts val="320"/>
              </a:spcBef>
              <a:tabLst>
                <a:tab pos="0" algn="l"/>
              </a:tabLst>
            </a:pPr>
            <a:r>
              <a:rPr lang="en-US" sz="1600" b="0" strike="noStrike" spc="-1">
                <a:solidFill>
                  <a:srgbClr val="000000"/>
                </a:solidFill>
                <a:latin typeface="DejaVu Sans"/>
                <a:ea typeface="DejaVu Sans"/>
              </a:rPr>
              <a:t>M.Sc. Anant Sujatanagarjuna</a:t>
            </a:r>
            <a:endParaRPr lang="de-DE" sz="16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4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Ecological Footprint</a:t>
            </a:r>
            <a:endParaRPr lang="de-DE" sz="2400" b="0" strike="noStrike" spc="-1">
              <a:solidFill>
                <a:srgbClr val="000000"/>
              </a:solidFill>
              <a:latin typeface="Arial"/>
            </a:endParaRPr>
          </a:p>
        </p:txBody>
      </p:sp>
      <p:sp>
        <p:nvSpPr>
          <p:cNvPr id="129" name="CustomShape 38"/>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„The ecological footprint for a particular population is defined as the total area of</a:t>
            </a: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productive land and water ecosystems required to produce sufficient resources and assimilate wastes”</a:t>
            </a:r>
            <a:endParaRPr lang="de-DE" sz="1800" b="0" strike="noStrike" spc="-1">
              <a:solidFill>
                <a:srgbClr val="000000"/>
              </a:solidFill>
              <a:latin typeface="Arial"/>
            </a:endParaRPr>
          </a:p>
        </p:txBody>
      </p:sp>
      <p:sp>
        <p:nvSpPr>
          <p:cNvPr id="130" name="CustomShape 39"/>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a:t>
            </a:r>
            <a:endParaRPr lang="de-DE" sz="2200" b="0" strike="noStrike" spc="-1">
              <a:solidFill>
                <a:srgbClr val="000000"/>
              </a:solidFill>
              <a:latin typeface="Arial"/>
            </a:endParaRPr>
          </a:p>
        </p:txBody>
      </p:sp>
      <p:sp>
        <p:nvSpPr>
          <p:cNvPr id="131" name="CustomShape 40"/>
          <p:cNvSpPr/>
          <p:nvPr/>
        </p:nvSpPr>
        <p:spPr>
          <a:xfrm>
            <a:off x="361080" y="329220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
        <p:nvSpPr>
          <p:cNvPr id="132" name="CustomShape 42"/>
          <p:cNvSpPr/>
          <p:nvPr/>
        </p:nvSpPr>
        <p:spPr>
          <a:xfrm>
            <a:off x="268920" y="6173280"/>
            <a:ext cx="10793160" cy="50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1.) W.E. Rees (1992) – Ecological footprint and appropriated carrying capacity: what urban economics leaves out. Environmental Urbanization.</a:t>
            </a:r>
            <a:endParaRPr lang="de-DE" sz="900" b="0" strike="noStrike" spc="-1">
              <a:solidFill>
                <a:srgbClr val="000000"/>
              </a:solidFill>
              <a:latin typeface="Arial"/>
            </a:endParaRPr>
          </a:p>
          <a:p>
            <a:pPr>
              <a:lnSpc>
                <a:spcPct val="100000"/>
              </a:lnSpc>
            </a:pPr>
            <a:r>
              <a:rPr lang="en-US" sz="900" b="0" strike="noStrike" spc="-1">
                <a:solidFill>
                  <a:srgbClr val="A6A6A6"/>
                </a:solidFill>
                <a:latin typeface="DejaVu Sans"/>
                <a:ea typeface="Roboto"/>
              </a:rPr>
              <a:t>2.) W.E. Rees, M. Wackernagel (1994) – Ecological footprints and appropriated carrying capacity: measuring the natural capital requirements of the human economy.</a:t>
            </a:r>
            <a:endParaRPr lang="de-DE" sz="900" b="0" strike="noStrike" spc="-1">
              <a:solidFill>
                <a:srgbClr val="000000"/>
              </a:solidFill>
              <a:latin typeface="Arial"/>
            </a:endParaRPr>
          </a:p>
          <a:p>
            <a:pPr>
              <a:lnSpc>
                <a:spcPct val="100000"/>
              </a:lnSpc>
            </a:pPr>
            <a:r>
              <a:rPr lang="en-US" sz="900" b="0" strike="noStrike" spc="-1">
                <a:solidFill>
                  <a:srgbClr val="A6A6A6"/>
                </a:solidFill>
                <a:latin typeface="DejaVu Sans"/>
                <a:ea typeface="Roboto"/>
              </a:rPr>
              <a:t>3.) D. Yue, J. Guo, C. Hui (2013)  – Scale dependency of biocapacity and the fallacy of unsustainable development – https://doi.org/10.1016/j.jenvman.2013.04.022</a:t>
            </a:r>
            <a:endParaRPr lang="de-DE" sz="9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46"/>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Sustainability</a:t>
            </a:r>
            <a:endParaRPr lang="de-DE" sz="2400" b="0" strike="noStrike" spc="-1">
              <a:solidFill>
                <a:srgbClr val="000000"/>
              </a:solidFill>
              <a:latin typeface="Arial"/>
            </a:endParaRPr>
          </a:p>
        </p:txBody>
      </p:sp>
      <p:sp>
        <p:nvSpPr>
          <p:cNvPr id="134" name="CustomShape 43"/>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r>
              <a:rPr lang="en-US" sz="1800" b="1" strike="noStrike" spc="-1">
                <a:solidFill>
                  <a:srgbClr val="000000"/>
                </a:solidFill>
                <a:latin typeface="DejaVu Sans"/>
                <a:ea typeface="DejaVu Sans"/>
              </a:rPr>
              <a:t>Sustainability</a:t>
            </a:r>
            <a:r>
              <a:rPr lang="de-DE" sz="1800" b="0" strike="noStrike" spc="-1">
                <a:solidFill>
                  <a:srgbClr val="000000"/>
                </a:solidFill>
                <a:latin typeface="DejaVu Sans"/>
                <a:ea typeface="DejaVu Sans"/>
              </a:rPr>
              <a:t> → </a:t>
            </a:r>
            <a:r>
              <a:rPr lang="en-GB" sz="1800" b="1" strike="noStrike" spc="-1">
                <a:solidFill>
                  <a:srgbClr val="000000"/>
                </a:solidFill>
                <a:latin typeface="DejaVu Sans"/>
                <a:ea typeface="DejaVu Sans"/>
              </a:rPr>
              <a:t>Consume less</a:t>
            </a:r>
            <a:endParaRPr lang="de-DE" sz="1800" b="0" strike="noStrike" spc="-1">
              <a:solidFill>
                <a:srgbClr val="000000"/>
              </a:solidFill>
              <a:latin typeface="Arial"/>
            </a:endParaRPr>
          </a:p>
        </p:txBody>
      </p:sp>
      <p:sp>
        <p:nvSpPr>
          <p:cNvPr id="135" name="CustomShape 4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Implications</a:t>
            </a:r>
            <a:endParaRPr lang="de-DE" sz="2200" b="0" strike="noStrike" spc="-1">
              <a:solidFill>
                <a:srgbClr val="000000"/>
              </a:solidFill>
              <a:latin typeface="Arial"/>
            </a:endParaRPr>
          </a:p>
        </p:txBody>
      </p:sp>
      <p:sp>
        <p:nvSpPr>
          <p:cNvPr id="136" name="CustomShape 45"/>
          <p:cNvSpPr/>
          <p:nvPr/>
        </p:nvSpPr>
        <p:spPr>
          <a:xfrm>
            <a:off x="335520" y="310896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A Lack of Resources </a:t>
            </a:r>
            <a:endParaRPr lang="de-DE" sz="3000" b="0" strike="noStrike" spc="-1">
              <a:solidFill>
                <a:srgbClr val="000000"/>
              </a:solidFill>
              <a:latin typeface="Arial"/>
            </a:endParaRPr>
          </a:p>
        </p:txBody>
      </p:sp>
      <p:sp>
        <p:nvSpPr>
          <p:cNvPr id="138" name="CustomShape 2"/>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pic>
        <p:nvPicPr>
          <p:cNvPr id="140" name="Grafik 218"/>
          <p:cNvPicPr/>
          <p:nvPr/>
        </p:nvPicPr>
        <p:blipFill>
          <a:blip r:embed="rId2"/>
          <a:stretch/>
        </p:blipFill>
        <p:spPr>
          <a:xfrm>
            <a:off x="2194920" y="1371600"/>
            <a:ext cx="4561920" cy="4953600"/>
          </a:xfrm>
          <a:prstGeom prst="rect">
            <a:avLst/>
          </a:prstGeom>
          <a:ln w="0">
            <a:noFill/>
          </a:ln>
        </p:spPr>
      </p:pic>
      <p:sp>
        <p:nvSpPr>
          <p:cNvPr id="141" name="CustomShape 2"/>
          <p:cNvSpPr/>
          <p:nvPr/>
        </p:nvSpPr>
        <p:spPr>
          <a:xfrm>
            <a:off x="263520" y="6411600"/>
            <a:ext cx="777312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XR Strategiepapier 2022 – Pusteblumen und Hype. Bilder: Sebastian Höhn, Joe Pohl, Sandra Doneck, Alessandro Brönnimann</a:t>
            </a:r>
            <a:endParaRPr lang="de-DE" sz="900" b="0" strike="noStrike" spc="-1">
              <a:solidFill>
                <a:srgbClr val="000000"/>
              </a:solidFill>
              <a:latin typeface="Arial"/>
            </a:endParaRPr>
          </a:p>
        </p:txBody>
      </p:sp>
      <p:sp>
        <p:nvSpPr>
          <p:cNvPr id="142" name="CustomShape 3"/>
          <p:cNvSpPr/>
          <p:nvPr/>
        </p:nvSpPr>
        <p:spPr>
          <a:xfrm>
            <a:off x="6858000" y="1554480"/>
            <a:ext cx="3739320" cy="291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“I am afraid of losing my child to a resource war because of a climate collapse”</a:t>
            </a:r>
            <a:endParaRPr lang="de-DE" sz="1800" b="0" strike="noStrike" spc="-1">
              <a:solidFill>
                <a:srgbClr val="000000"/>
              </a:solidFill>
              <a:latin typeface="Arial"/>
            </a:endParaRPr>
          </a:p>
        </p:txBody>
      </p:sp>
      <p:sp>
        <p:nvSpPr>
          <p:cNvPr id="143" name="CustomShape 4"/>
          <p:cNvSpPr/>
          <p:nvPr/>
        </p:nvSpPr>
        <p:spPr>
          <a:xfrm>
            <a:off x="7498080" y="4023360"/>
            <a:ext cx="3739320" cy="291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 “Our </a:t>
            </a:r>
            <a:r>
              <a:rPr lang="en-US" sz="1800" b="0" i="1" u="sng" strike="noStrike" spc="-1">
                <a:solidFill>
                  <a:srgbClr val="000000"/>
                </a:solidFill>
                <a:uFillTx/>
                <a:latin typeface="DejaVu Sans"/>
                <a:ea typeface="DejaVu Sans"/>
              </a:rPr>
              <a:t>parents</a:t>
            </a:r>
            <a:r>
              <a:rPr lang="en-US" sz="1800" b="0" i="1" strike="noStrike" spc="-1">
                <a:solidFill>
                  <a:srgbClr val="000000"/>
                </a:solidFill>
                <a:latin typeface="DejaVu Sans"/>
                <a:ea typeface="DejaVu Sans"/>
              </a:rPr>
              <a:t> will die of old age, our </a:t>
            </a:r>
            <a:r>
              <a:rPr lang="en-US" sz="1800" b="0" i="1" u="sng" strike="noStrike" spc="-1">
                <a:solidFill>
                  <a:srgbClr val="000000"/>
                </a:solidFill>
                <a:uFillTx/>
                <a:latin typeface="DejaVu Sans"/>
                <a:ea typeface="DejaVu Sans"/>
              </a:rPr>
              <a:t>children</a:t>
            </a:r>
            <a:r>
              <a:rPr lang="en-US" sz="1800" b="0" i="1" strike="noStrike" spc="-1">
                <a:solidFill>
                  <a:srgbClr val="000000"/>
                </a:solidFill>
                <a:latin typeface="DejaVu Sans"/>
                <a:ea typeface="DejaVu Sans"/>
              </a:rPr>
              <a:t> will die of climate change”</a:t>
            </a:r>
            <a:endParaRPr lang="de-DE" sz="1800" b="0" strike="noStrike" spc="-1">
              <a:solidFill>
                <a:srgbClr val="000000"/>
              </a:solidFill>
              <a:latin typeface="Arial"/>
            </a:endParaRPr>
          </a:p>
        </p:txBody>
      </p:sp>
      <p:sp>
        <p:nvSpPr>
          <p:cNvPr id="144" name="CustomShape 5"/>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  </a:t>
            </a:r>
            <a:endParaRPr lang="de-DE" sz="2400" b="0" strike="noStrike" spc="-1">
              <a:solidFill>
                <a:srgbClr val="000000"/>
              </a:solidFill>
              <a:latin typeface="Arial"/>
            </a:endParaRPr>
          </a:p>
        </p:txBody>
      </p:sp>
      <p:sp>
        <p:nvSpPr>
          <p:cNvPr id="145" name="CustomShape 6"/>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Resources</a:t>
            </a:r>
            <a:endParaRPr lang="de-DE" sz="220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a:t>
            </a:r>
            <a:endParaRPr lang="de-DE" sz="2400" b="0" strike="noStrike" spc="-1">
              <a:solidFill>
                <a:srgbClr val="000000"/>
              </a:solidFill>
              <a:latin typeface="Arial"/>
            </a:endParaRPr>
          </a:p>
        </p:txBody>
      </p:sp>
      <p:sp>
        <p:nvSpPr>
          <p:cNvPr id="147"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i="1" strike="noStrike" spc="-1">
                <a:solidFill>
                  <a:srgbClr val="000000"/>
                </a:solidFill>
                <a:latin typeface="DejaVu Sans"/>
                <a:ea typeface="DejaVu Sans"/>
              </a:rPr>
              <a:t>“Resource wars are violent conflicts that are largely driven by competition for control over vital or valuable natural materials, such as oil, water, land, timber, animals (or animal products), gold, silver, gems, and other key minerals.”</a:t>
            </a:r>
            <a:endParaRPr lang="de-DE" sz="1800" b="0" strike="noStrike" spc="-1">
              <a:solidFill>
                <a:srgbClr val="000000"/>
              </a:solidFill>
              <a:latin typeface="Arial"/>
            </a:endParaRPr>
          </a:p>
        </p:txBody>
      </p:sp>
      <p:sp>
        <p:nvSpPr>
          <p:cNvPr id="148" name="CustomShape 3"/>
          <p:cNvSpPr/>
          <p:nvPr/>
        </p:nvSpPr>
        <p:spPr>
          <a:xfrm>
            <a:off x="335520" y="2859480"/>
            <a:ext cx="10573920" cy="1873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49" name="CustomShape 4"/>
          <p:cNvSpPr/>
          <p:nvPr/>
        </p:nvSpPr>
        <p:spPr>
          <a:xfrm>
            <a:off x="263520" y="6411600"/>
            <a:ext cx="646992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Michael T. Klare, Barry S. Levy, Victor W. Sidel (2011) – The Public Health Implications of Resource Wars –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sp>
        <p:nvSpPr>
          <p:cNvPr id="150" name="CustomShape 5"/>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 Wars</a:t>
            </a:r>
            <a:endParaRPr lang="de-DE" sz="22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 </a:t>
            </a:r>
            <a:endParaRPr lang="de-DE" sz="2400" b="0" strike="noStrike" spc="-1">
              <a:solidFill>
                <a:srgbClr val="000000"/>
              </a:solidFill>
              <a:latin typeface="Arial"/>
            </a:endParaRPr>
          </a:p>
        </p:txBody>
      </p:sp>
      <p:sp>
        <p:nvSpPr>
          <p:cNvPr id="152" name="CustomShape 2"/>
          <p:cNvSpPr/>
          <p:nvPr/>
        </p:nvSpPr>
        <p:spPr>
          <a:xfrm>
            <a:off x="263520" y="6492240"/>
            <a:ext cx="777312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United Nations Photo – https://www.flickr.com/photos/un_photo/5559102272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153" name="Grafik 231"/>
          <p:cNvPicPr/>
          <p:nvPr/>
        </p:nvPicPr>
        <p:blipFill>
          <a:blip r:embed="rId3"/>
          <a:stretch/>
        </p:blipFill>
        <p:spPr>
          <a:xfrm>
            <a:off x="2286000" y="1681200"/>
            <a:ext cx="7031160" cy="4709880"/>
          </a:xfrm>
          <a:prstGeom prst="rect">
            <a:avLst/>
          </a:prstGeom>
          <a:ln w="0">
            <a:noFill/>
          </a:ln>
        </p:spPr>
      </p:pic>
      <p:sp>
        <p:nvSpPr>
          <p:cNvPr id="154"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 Wars – Oil, etc. </a:t>
            </a:r>
            <a:endParaRPr lang="de-DE" sz="22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 </a:t>
            </a:r>
            <a:endParaRPr lang="de-DE" sz="2400" b="0" strike="noStrike" spc="-1">
              <a:solidFill>
                <a:srgbClr val="000000"/>
              </a:solidFill>
              <a:latin typeface="Arial"/>
            </a:endParaRPr>
          </a:p>
        </p:txBody>
      </p:sp>
      <p:sp>
        <p:nvSpPr>
          <p:cNvPr id="156" name="CustomShape 2"/>
          <p:cNvSpPr/>
          <p:nvPr/>
        </p:nvSpPr>
        <p:spPr>
          <a:xfrm>
            <a:off x="274320" y="6173280"/>
            <a:ext cx="7773120" cy="55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Sampa – https://commons.wikimedia.org/wiki/File:Baseline_water_stress.jpg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Kgbo –  https://commons.wikimedia.org/wiki/File:Closed_Wivenhoe_Dam_and_spillway,_August_2020.jpg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3.Arian Zwegers – https://www.flickr.com/photos/azwegers/6226842732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157" name="Grafik 235"/>
          <p:cNvPicPr/>
          <p:nvPr/>
        </p:nvPicPr>
        <p:blipFill>
          <a:blip r:embed="rId4"/>
          <a:stretch/>
        </p:blipFill>
        <p:spPr>
          <a:xfrm>
            <a:off x="457200" y="1645920"/>
            <a:ext cx="6467040" cy="4467600"/>
          </a:xfrm>
          <a:prstGeom prst="rect">
            <a:avLst/>
          </a:prstGeom>
          <a:ln w="0">
            <a:noFill/>
          </a:ln>
        </p:spPr>
      </p:pic>
      <p:sp>
        <p:nvSpPr>
          <p:cNvPr id="158"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 Wars – Water </a:t>
            </a:r>
            <a:endParaRPr lang="de-DE" sz="220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 </a:t>
            </a:r>
            <a:endParaRPr lang="de-DE" sz="2400" b="0" strike="noStrike" spc="-1">
              <a:solidFill>
                <a:srgbClr val="000000"/>
              </a:solidFill>
              <a:latin typeface="Arial"/>
            </a:endParaRPr>
          </a:p>
        </p:txBody>
      </p:sp>
      <p:sp>
        <p:nvSpPr>
          <p:cNvPr id="160" name="CustomShape 2"/>
          <p:cNvSpPr/>
          <p:nvPr/>
        </p:nvSpPr>
        <p:spPr>
          <a:xfrm>
            <a:off x="274320" y="6173280"/>
            <a:ext cx="7773120" cy="55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Sampa – https://commons.wikimedia.org/wiki/File:Baseline_water_stress.jpg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Kgbo –  https://commons.wikimedia.org/wiki/File:Closed_Wivenhoe_Dam_and_spillway,_August_2020.jpg  – </a:t>
            </a:r>
            <a:r>
              <a:rPr lang="en-US" sz="900" b="0" u="sng" strike="noStrike" spc="-1">
                <a:solidFill>
                  <a:srgbClr val="0000FF"/>
                </a:solidFill>
                <a:uFillTx/>
                <a:latin typeface="Roboto"/>
                <a:ea typeface="Roboto"/>
                <a:hlinkClick r:id="rId2"/>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3.Arian Zwegers – https://www.flickr.com/photos/azwegers/6226842732 – </a:t>
            </a:r>
            <a:r>
              <a:rPr lang="en-US" sz="900" b="0" u="sng" strike="noStrike" spc="-1">
                <a:solidFill>
                  <a:srgbClr val="0000FF"/>
                </a:solidFill>
                <a:uFillTx/>
                <a:latin typeface="Roboto"/>
                <a:ea typeface="Roboto"/>
                <a:hlinkClick r:id="rId3"/>
              </a:rPr>
              <a:t>CC BY 2.0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161" name="Grafik 239"/>
          <p:cNvPicPr/>
          <p:nvPr/>
        </p:nvPicPr>
        <p:blipFill>
          <a:blip r:embed="rId4"/>
          <a:stretch/>
        </p:blipFill>
        <p:spPr>
          <a:xfrm>
            <a:off x="457200" y="1645920"/>
            <a:ext cx="6467040" cy="4467600"/>
          </a:xfrm>
          <a:prstGeom prst="rect">
            <a:avLst/>
          </a:prstGeom>
          <a:ln w="0">
            <a:noFill/>
          </a:ln>
        </p:spPr>
      </p:pic>
      <p:pic>
        <p:nvPicPr>
          <p:cNvPr id="162" name="Grafik 240"/>
          <p:cNvPicPr/>
          <p:nvPr/>
        </p:nvPicPr>
        <p:blipFill>
          <a:blip r:embed="rId5"/>
          <a:stretch/>
        </p:blipFill>
        <p:spPr>
          <a:xfrm>
            <a:off x="7075440" y="1236960"/>
            <a:ext cx="4070520" cy="3051000"/>
          </a:xfrm>
          <a:prstGeom prst="rect">
            <a:avLst/>
          </a:prstGeom>
          <a:ln w="0">
            <a:noFill/>
          </a:ln>
        </p:spPr>
      </p:pic>
      <p:sp>
        <p:nvSpPr>
          <p:cNvPr id="163"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 Wars – Water </a:t>
            </a:r>
            <a:endParaRPr lang="de-DE" sz="2200" b="0" strike="noStrike" spc="-1">
              <a:solidFill>
                <a:srgbClr val="00000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We only have one Planet </a:t>
            </a:r>
            <a:endParaRPr lang="de-DE" sz="2400" b="0" strike="noStrike" spc="-1">
              <a:solidFill>
                <a:srgbClr val="000000"/>
              </a:solidFill>
              <a:latin typeface="Arial"/>
            </a:endParaRPr>
          </a:p>
        </p:txBody>
      </p:sp>
      <p:pic>
        <p:nvPicPr>
          <p:cNvPr id="165" name="Grafik 243"/>
          <p:cNvPicPr/>
          <p:nvPr/>
        </p:nvPicPr>
        <p:blipFill>
          <a:blip r:embed="rId2"/>
          <a:srcRect t="9274" b="10773"/>
          <a:stretch/>
        </p:blipFill>
        <p:spPr>
          <a:xfrm>
            <a:off x="7299360" y="4572000"/>
            <a:ext cx="3755160" cy="1818720"/>
          </a:xfrm>
          <a:prstGeom prst="rect">
            <a:avLst/>
          </a:prstGeom>
          <a:ln w="0">
            <a:noFill/>
          </a:ln>
        </p:spPr>
      </p:pic>
      <p:sp>
        <p:nvSpPr>
          <p:cNvPr id="166" name="CustomShape 2"/>
          <p:cNvSpPr/>
          <p:nvPr/>
        </p:nvSpPr>
        <p:spPr>
          <a:xfrm>
            <a:off x="274320" y="6173280"/>
            <a:ext cx="7773120" cy="55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Sampa – https://commons.wikimedia.org/wiki/File:Baseline_water_stress.jpg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Kgbo –  https://commons.wikimedia.org/wiki/File:Closed_Wivenhoe_Dam_and_spillway,_August_2020.jpg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de-DE"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3.Arian Zwegers – https://www.flickr.com/photos/azwegers/6226842732 – </a:t>
            </a:r>
            <a:r>
              <a:rPr lang="en-US" sz="900" b="0" u="sng" strike="noStrike" spc="-1">
                <a:solidFill>
                  <a:srgbClr val="0000FF"/>
                </a:solidFill>
                <a:uFillTx/>
                <a:latin typeface="Roboto"/>
                <a:ea typeface="Roboto"/>
                <a:hlinkClick r:id="rId4"/>
              </a:rPr>
              <a:t>CC BY 2.0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167" name="Grafik 245"/>
          <p:cNvPicPr/>
          <p:nvPr/>
        </p:nvPicPr>
        <p:blipFill>
          <a:blip r:embed="rId5"/>
          <a:stretch/>
        </p:blipFill>
        <p:spPr>
          <a:xfrm>
            <a:off x="457200" y="1645920"/>
            <a:ext cx="6467040" cy="4467600"/>
          </a:xfrm>
          <a:prstGeom prst="rect">
            <a:avLst/>
          </a:prstGeom>
          <a:ln w="0">
            <a:noFill/>
          </a:ln>
        </p:spPr>
      </p:pic>
      <p:pic>
        <p:nvPicPr>
          <p:cNvPr id="168" name="Grafik 246"/>
          <p:cNvPicPr/>
          <p:nvPr/>
        </p:nvPicPr>
        <p:blipFill>
          <a:blip r:embed="rId6"/>
          <a:stretch/>
        </p:blipFill>
        <p:spPr>
          <a:xfrm>
            <a:off x="7075440" y="1236960"/>
            <a:ext cx="4070520" cy="3051000"/>
          </a:xfrm>
          <a:prstGeom prst="rect">
            <a:avLst/>
          </a:prstGeom>
          <a:ln w="0">
            <a:noFill/>
          </a:ln>
        </p:spPr>
      </p:pic>
      <p:sp>
        <p:nvSpPr>
          <p:cNvPr id="169"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Resource Wars – Water </a:t>
            </a:r>
            <a:endParaRPr lang="de-DE" sz="22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Environmental Pollution</a:t>
            </a:r>
            <a:endParaRPr lang="de-DE" sz="3000" b="0" strike="noStrike" spc="-1">
              <a:solidFill>
                <a:srgbClr val="000000"/>
              </a:solidFill>
              <a:latin typeface="Arial"/>
            </a:endParaRPr>
          </a:p>
        </p:txBody>
      </p:sp>
      <p:sp>
        <p:nvSpPr>
          <p:cNvPr id="171" name="CustomShape 2"/>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License</a:t>
            </a:r>
            <a:endParaRPr lang="de-DE" sz="2400" b="0" strike="noStrike" spc="-1">
              <a:solidFill>
                <a:srgbClr val="000000"/>
              </a:solidFill>
              <a:latin typeface="Arial"/>
            </a:endParaRPr>
          </a:p>
        </p:txBody>
      </p:sp>
      <p:sp>
        <p:nvSpPr>
          <p:cNvPr id="95"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173"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a:t>
            </a:r>
            <a:r>
              <a:rPr lang="en-US" sz="1800" b="1" i="1" u="sng" strike="noStrike" spc="-1">
                <a:solidFill>
                  <a:srgbClr val="000000"/>
                </a:solidFill>
                <a:uFillTx/>
                <a:latin typeface="DejaVu Sans"/>
                <a:ea typeface="DejaVu Sans"/>
              </a:rPr>
              <a:t>Pollution</a:t>
            </a:r>
            <a:r>
              <a:rPr lang="en-US" sz="1800" b="0" i="1" strike="noStrike" spc="-1">
                <a:solidFill>
                  <a:srgbClr val="000000"/>
                </a:solidFill>
                <a:latin typeface="DejaVu Sans"/>
                <a:ea typeface="DejaVu Sans"/>
              </a:rPr>
              <a:t>, also called </a:t>
            </a:r>
            <a:r>
              <a:rPr lang="en-US" sz="1800" b="1" i="1" u="sng" strike="noStrike" spc="-1">
                <a:solidFill>
                  <a:srgbClr val="000000"/>
                </a:solidFill>
                <a:uFillTx/>
                <a:latin typeface="DejaVu Sans"/>
                <a:ea typeface="DejaVu Sans"/>
              </a:rPr>
              <a:t>environmental pollution</a:t>
            </a:r>
            <a:r>
              <a:rPr lang="en-US" sz="1800" b="0" i="1" strike="noStrike" spc="-1">
                <a:solidFill>
                  <a:srgbClr val="000000"/>
                </a:solidFill>
                <a:latin typeface="DejaVu Sans"/>
                <a:ea typeface="DejaVu Sans"/>
              </a:rPr>
              <a:t>, the addition of any substance (solid, liquid, or gas) or any form of energy (such as heat, sound, or radioactivity) to the environment at a rate faster than it can be dispersed, diluted, decomposed, recycled, or stored in some harmless form. </a:t>
            </a: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The major kinds of pollution, usually classified by environment, are air pollution, water pollution, and land pollution.”</a:t>
            </a:r>
            <a:endParaRPr lang="de-DE" sz="1800" b="0" strike="noStrike" spc="-1">
              <a:solidFill>
                <a:srgbClr val="000000"/>
              </a:solidFill>
              <a:latin typeface="Arial"/>
            </a:endParaRPr>
          </a:p>
        </p:txBody>
      </p:sp>
      <p:sp>
        <p:nvSpPr>
          <p:cNvPr id="174"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a:t>
            </a:r>
            <a:endParaRPr lang="de-DE" sz="2200" b="0" strike="noStrike" spc="-1">
              <a:solidFill>
                <a:srgbClr val="000000"/>
              </a:solidFill>
              <a:latin typeface="Arial"/>
            </a:endParaRPr>
          </a:p>
        </p:txBody>
      </p:sp>
      <p:sp>
        <p:nvSpPr>
          <p:cNvPr id="175" name="CustomShape 4"/>
          <p:cNvSpPr/>
          <p:nvPr/>
        </p:nvSpPr>
        <p:spPr>
          <a:xfrm>
            <a:off x="361080" y="2926080"/>
            <a:ext cx="10787400" cy="2004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176" name="CustomShape 5"/>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Nathanson, Jerry A.. "pollution". Encyclopedia Britannica, 22 Feb. 2022, https://www.britannica.com/science/pollution-environment. Accessed 11 April 2022.</a:t>
            </a:r>
            <a:endParaRPr lang="de-DE" sz="90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335520" y="764640"/>
            <a:ext cx="10740240" cy="49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178" name="CustomShape 2"/>
          <p:cNvSpPr/>
          <p:nvPr/>
        </p:nvSpPr>
        <p:spPr>
          <a:xfrm>
            <a:off x="263520" y="6411600"/>
            <a:ext cx="777492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"Landfill at Upernavik" by ulalume – https://www.flickr.com/photos/96649248@N00/43867280734 – </a:t>
            </a:r>
            <a:r>
              <a:rPr lang="en-US" sz="900" b="0" u="sng" strike="noStrike" spc="-1">
                <a:solidFill>
                  <a:srgbClr val="0000FF"/>
                </a:solidFill>
                <a:uFillTx/>
                <a:latin typeface="Roboto"/>
                <a:ea typeface="Roboto"/>
                <a:hlinkClick r:id="rId2"/>
              </a:rPr>
              <a:t>CC BY-NC-ND 2.0</a:t>
            </a:r>
            <a:r>
              <a:rPr lang="en-US" sz="900" b="0" strike="noStrike" spc="-1">
                <a:solidFill>
                  <a:srgbClr val="A6A6A6"/>
                </a:solidFill>
                <a:latin typeface="Roboto"/>
                <a:ea typeface="Roboto"/>
              </a:rPr>
              <a:t>.</a:t>
            </a:r>
            <a:endParaRPr lang="de-DE"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Christian Hüpfer – https://flic.kr/p/aKXw2F – </a:t>
            </a:r>
            <a:r>
              <a:rPr lang="en-US" sz="900" b="0" u="sng" strike="noStrike" spc="-1">
                <a:solidFill>
                  <a:srgbClr val="0000FF"/>
                </a:solidFill>
                <a:uFillTx/>
                <a:latin typeface="Roboto"/>
                <a:ea typeface="Roboto"/>
                <a:hlinkClick r:id="rId3"/>
              </a:rPr>
              <a:t>CC BY-SA 2.0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pic>
        <p:nvPicPr>
          <p:cNvPr id="179" name="Grafik 257"/>
          <p:cNvPicPr/>
          <p:nvPr/>
        </p:nvPicPr>
        <p:blipFill>
          <a:blip r:embed="rId4"/>
          <a:stretch/>
        </p:blipFill>
        <p:spPr>
          <a:xfrm>
            <a:off x="548640" y="1645920"/>
            <a:ext cx="5112000" cy="3832200"/>
          </a:xfrm>
          <a:prstGeom prst="rect">
            <a:avLst/>
          </a:prstGeom>
          <a:ln w="0">
            <a:noFill/>
          </a:ln>
        </p:spPr>
      </p:pic>
      <p:pic>
        <p:nvPicPr>
          <p:cNvPr id="180" name="Grafik 258"/>
          <p:cNvPicPr/>
          <p:nvPr/>
        </p:nvPicPr>
        <p:blipFill>
          <a:blip r:embed="rId5"/>
          <a:stretch/>
        </p:blipFill>
        <p:spPr>
          <a:xfrm>
            <a:off x="6035040" y="2661120"/>
            <a:ext cx="4947480" cy="3274200"/>
          </a:xfrm>
          <a:prstGeom prst="rect">
            <a:avLst/>
          </a:prstGeom>
          <a:ln w="0">
            <a:noFill/>
          </a:ln>
        </p:spPr>
      </p:pic>
      <p:sp>
        <p:nvSpPr>
          <p:cNvPr id="181" name="CustomShape 3"/>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Waste </a:t>
            </a:r>
            <a:endParaRPr lang="de-DE" sz="2200" b="0" strike="noStrike" spc="-1">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335520" y="764640"/>
            <a:ext cx="10740240" cy="49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183" name="CustomShape 2"/>
          <p:cNvSpPr/>
          <p:nvPr/>
        </p:nvSpPr>
        <p:spPr>
          <a:xfrm>
            <a:off x="335520" y="1268280"/>
            <a:ext cx="5874480" cy="430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3 of the 10 dirtiest European coal plants are located in Poland</a:t>
            </a:r>
            <a:endParaRPr lang="de-DE" sz="1800" b="0" strike="noStrike" spc="-1">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 which country/countries are the other 7 dirtiest coal plants located?</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432000" lvl="1" indent="-2095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7 of the 10 dirtiest European coal plants are located in </a:t>
            </a:r>
            <a:r>
              <a:rPr lang="en-US" sz="1800" b="1" strike="noStrike" spc="-1">
                <a:solidFill>
                  <a:srgbClr val="000000"/>
                </a:solidFill>
                <a:latin typeface="DejaVu Sans"/>
                <a:ea typeface="DejaVu Sans"/>
              </a:rPr>
              <a:t>GERMANY</a:t>
            </a:r>
            <a:endParaRPr lang="de-DE" sz="1800" b="0" strike="noStrike" spc="-1">
              <a:solidFill>
                <a:srgbClr val="000000"/>
              </a:solidFill>
              <a:latin typeface="Arial"/>
            </a:endParaRPr>
          </a:p>
        </p:txBody>
      </p:sp>
      <p:sp>
        <p:nvSpPr>
          <p:cNvPr id="184" name="CustomShape 3"/>
          <p:cNvSpPr/>
          <p:nvPr/>
        </p:nvSpPr>
        <p:spPr>
          <a:xfrm>
            <a:off x="4206240" y="721800"/>
            <a:ext cx="1086840" cy="33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pic>
        <p:nvPicPr>
          <p:cNvPr id="185" name="Grafik 263"/>
          <p:cNvPicPr/>
          <p:nvPr/>
        </p:nvPicPr>
        <p:blipFill>
          <a:blip r:embed="rId2"/>
          <a:stretch/>
        </p:blipFill>
        <p:spPr>
          <a:xfrm>
            <a:off x="6949440" y="914400"/>
            <a:ext cx="3942000" cy="2836800"/>
          </a:xfrm>
          <a:prstGeom prst="rect">
            <a:avLst/>
          </a:prstGeom>
          <a:ln w="0">
            <a:noFill/>
          </a:ln>
        </p:spPr>
      </p:pic>
      <p:pic>
        <p:nvPicPr>
          <p:cNvPr id="186" name="Grafik 264"/>
          <p:cNvPicPr/>
          <p:nvPr/>
        </p:nvPicPr>
        <p:blipFill>
          <a:blip r:embed="rId3"/>
          <a:stretch/>
        </p:blipFill>
        <p:spPr>
          <a:xfrm>
            <a:off x="6949440" y="3931920"/>
            <a:ext cx="3969720" cy="2643840"/>
          </a:xfrm>
          <a:prstGeom prst="rect">
            <a:avLst/>
          </a:prstGeom>
          <a:ln w="0">
            <a:noFill/>
          </a:ln>
        </p:spPr>
      </p:pic>
      <p:sp>
        <p:nvSpPr>
          <p:cNvPr id="187" name="CustomShape 4"/>
          <p:cNvSpPr/>
          <p:nvPr/>
        </p:nvSpPr>
        <p:spPr>
          <a:xfrm>
            <a:off x="263520" y="6265440"/>
            <a:ext cx="7774920" cy="53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1. https://ember-climate.org/insights/research/top-10-emitters-in-the-eu-ets-2021/</a:t>
            </a:r>
            <a:endParaRPr lang="de-DE"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2. John Englart – https://www.flickr.com/photos/takver/11308053925/ – </a:t>
            </a:r>
            <a:r>
              <a:rPr lang="en-US" sz="900" b="0" u="sng" strike="noStrike" spc="-1">
                <a:solidFill>
                  <a:srgbClr val="0000FF"/>
                </a:solidFill>
                <a:uFillTx/>
                <a:latin typeface="Roboto"/>
                <a:ea typeface="Roboto"/>
                <a:hlinkClick r:id="rId4"/>
              </a:rPr>
              <a:t>CC BY-SA 2.0</a:t>
            </a:r>
            <a:r>
              <a:rPr lang="en-US" sz="900" b="0" strike="noStrike" spc="-1">
                <a:solidFill>
                  <a:srgbClr val="A6A6A6"/>
                </a:solidFill>
                <a:latin typeface="Roboto"/>
                <a:ea typeface="Roboto"/>
              </a:rPr>
              <a:t>.</a:t>
            </a:r>
            <a:endParaRPr lang="de-DE" sz="900" b="0" strike="noStrike" spc="-1">
              <a:solidFill>
                <a:srgbClr val="000000"/>
              </a:solidFill>
              <a:latin typeface="Arial"/>
            </a:endParaRPr>
          </a:p>
          <a:p>
            <a:pPr>
              <a:lnSpc>
                <a:spcPct val="100000"/>
              </a:lnSpc>
            </a:pPr>
            <a:r>
              <a:rPr lang="en-US" sz="900" b="0" strike="noStrike" spc="-1">
                <a:solidFill>
                  <a:srgbClr val="A6A6A6"/>
                </a:solidFill>
                <a:latin typeface="Roboto"/>
                <a:ea typeface="Roboto"/>
              </a:rPr>
              <a:t>3. John Englart – https://www.flickr.com/photos/takver/51658831095/ – </a:t>
            </a:r>
            <a:r>
              <a:rPr lang="en-US" sz="900" b="0" u="sng" strike="noStrike" spc="-1">
                <a:solidFill>
                  <a:srgbClr val="0000FF"/>
                </a:solidFill>
                <a:uFillTx/>
                <a:latin typeface="Roboto"/>
                <a:ea typeface="Roboto"/>
                <a:hlinkClick r:id="rId4"/>
              </a:rPr>
              <a:t>CC BY-SA 2.0</a:t>
            </a:r>
            <a:r>
              <a:rPr lang="en-US" sz="900" b="0" strike="noStrike" spc="-1">
                <a:solidFill>
                  <a:srgbClr val="A6A6A6"/>
                </a:solidFill>
                <a:latin typeface="Roboto"/>
                <a:ea typeface="Roboto"/>
              </a:rPr>
              <a:t>.</a:t>
            </a:r>
            <a:endParaRPr lang="de-DE" sz="900" b="0" strike="noStrike" spc="-1">
              <a:solidFill>
                <a:srgbClr val="000000"/>
              </a:solidFill>
              <a:latin typeface="Arial"/>
            </a:endParaRPr>
          </a:p>
        </p:txBody>
      </p:sp>
      <p:sp>
        <p:nvSpPr>
          <p:cNvPr id="188" name="CustomShape 5"/>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Fossil Fuels</a:t>
            </a:r>
            <a:endParaRPr lang="de-DE" sz="2200" b="0" strike="noStrike" spc="-1">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pic>
        <p:nvPicPr>
          <p:cNvPr id="190" name="Grafik 3_1"/>
          <p:cNvPicPr/>
          <p:nvPr/>
        </p:nvPicPr>
        <p:blipFill>
          <a:blip r:embed="rId2"/>
          <a:stretch/>
        </p:blipFill>
        <p:spPr>
          <a:xfrm>
            <a:off x="516600" y="1917360"/>
            <a:ext cx="5841000" cy="3012480"/>
          </a:xfrm>
          <a:prstGeom prst="rect">
            <a:avLst/>
          </a:prstGeom>
          <a:ln w="0">
            <a:noFill/>
          </a:ln>
        </p:spPr>
      </p:pic>
      <p:sp>
        <p:nvSpPr>
          <p:cNvPr id="191" name="CustomShape 2"/>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Horrible Waste Management – Example 1</a:t>
            </a:r>
            <a:endParaRPr lang="de-DE" sz="220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193" name="CustomShape 2"/>
          <p:cNvSpPr/>
          <p:nvPr/>
        </p:nvSpPr>
        <p:spPr>
          <a:xfrm>
            <a:off x="263520" y="6411600"/>
            <a:ext cx="1087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"Nuclear waste" by aaadrian365 is licensed with CC BY-NC 2.0. To view a copy of this license, visit </a:t>
            </a:r>
            <a:r>
              <a:rPr lang="en-US" sz="900" b="0" u="sng" strike="noStrike" spc="-1">
                <a:solidFill>
                  <a:srgbClr val="0000FF"/>
                </a:solidFill>
                <a:uFillTx/>
                <a:latin typeface="Roboto"/>
                <a:ea typeface="Roboto"/>
                <a:hlinkClick r:id="rId2"/>
              </a:rPr>
              <a:t>https://creativecommons.org/licenses/by-nc/2.0/</a:t>
            </a:r>
            <a:endParaRPr lang="de-DE" sz="900" b="0" strike="noStrike" spc="-1">
              <a:solidFill>
                <a:srgbClr val="000000"/>
              </a:solidFill>
              <a:latin typeface="Arial"/>
            </a:endParaRPr>
          </a:p>
        </p:txBody>
      </p:sp>
      <p:pic>
        <p:nvPicPr>
          <p:cNvPr id="194" name="Grafik 3_0"/>
          <p:cNvPicPr/>
          <p:nvPr/>
        </p:nvPicPr>
        <p:blipFill>
          <a:blip r:embed="rId3"/>
          <a:stretch/>
        </p:blipFill>
        <p:spPr>
          <a:xfrm>
            <a:off x="516600" y="1917360"/>
            <a:ext cx="5841000" cy="3012480"/>
          </a:xfrm>
          <a:prstGeom prst="rect">
            <a:avLst/>
          </a:prstGeom>
          <a:ln w="0">
            <a:noFill/>
          </a:ln>
        </p:spPr>
      </p:pic>
      <p:pic>
        <p:nvPicPr>
          <p:cNvPr id="195" name="Grafik 273"/>
          <p:cNvPicPr/>
          <p:nvPr/>
        </p:nvPicPr>
        <p:blipFill>
          <a:blip r:embed="rId4"/>
          <a:stretch/>
        </p:blipFill>
        <p:spPr>
          <a:xfrm>
            <a:off x="6701400" y="1674360"/>
            <a:ext cx="4513320" cy="3636360"/>
          </a:xfrm>
          <a:prstGeom prst="rect">
            <a:avLst/>
          </a:prstGeom>
          <a:ln w="0">
            <a:noFill/>
          </a:ln>
        </p:spPr>
      </p:pic>
      <p:sp>
        <p:nvSpPr>
          <p:cNvPr id="196" name="CustomShape 3"/>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Horrible Waste Management – Example 1</a:t>
            </a:r>
            <a:endParaRPr lang="de-DE" sz="2200" b="0" strike="noStrike" spc="-1">
              <a:solidFill>
                <a:srgbClr val="000000"/>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198" name="CustomShape 2"/>
          <p:cNvSpPr/>
          <p:nvPr/>
        </p:nvSpPr>
        <p:spPr>
          <a:xfrm>
            <a:off x="263520" y="6411600"/>
            <a:ext cx="10873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u="sng" strike="noStrike" spc="-1">
                <a:solidFill>
                  <a:srgbClr val="0000FF"/>
                </a:solidFill>
                <a:uFillTx/>
                <a:latin typeface="DejaVu Sans"/>
                <a:ea typeface="Roboto"/>
                <a:hlinkClick r:id="rId2"/>
              </a:rPr>
              <a:t>https://www.spiegel.de/wissenschaft/technik/endlager-suche-was-wie-viel-und-wohin-damit-die-deutsche-atommuell-bilanz-a-7a153ba3-029a-4e55-adaf-3312b7427d9e</a:t>
            </a:r>
            <a:endParaRPr lang="de-DE" sz="900" b="0" strike="noStrike" spc="-1">
              <a:solidFill>
                <a:srgbClr val="000000"/>
              </a:solidFill>
              <a:latin typeface="Arial"/>
            </a:endParaRPr>
          </a:p>
        </p:txBody>
      </p:sp>
      <p:sp>
        <p:nvSpPr>
          <p:cNvPr id="199" name="CustomShape 3"/>
          <p:cNvSpPr/>
          <p:nvPr/>
        </p:nvSpPr>
        <p:spPr>
          <a:xfrm>
            <a:off x="335520" y="1268640"/>
            <a:ext cx="10741680" cy="50292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r>
              <a:rPr lang="en-US" sz="2800" b="1" strike="noStrike" spc="-1">
                <a:solidFill>
                  <a:srgbClr val="FFFFFF"/>
                </a:solidFill>
                <a:latin typeface="DejaVu Sans"/>
                <a:ea typeface="DejaVu Sans"/>
              </a:rPr>
              <a:t> → 40,000 generations will have to live with the waste</a:t>
            </a:r>
            <a:endParaRPr lang="de-DE" sz="2800" b="0" strike="noStrike" spc="-1">
              <a:solidFill>
                <a:srgbClr val="000000"/>
              </a:solidFill>
              <a:latin typeface="Arial"/>
            </a:endParaRPr>
          </a:p>
        </p:txBody>
      </p:sp>
      <p:sp>
        <p:nvSpPr>
          <p:cNvPr id="200" name="CustomShape 4"/>
          <p:cNvSpPr/>
          <p:nvPr/>
        </p:nvSpPr>
        <p:spPr>
          <a:xfrm>
            <a:off x="865440" y="2859120"/>
            <a:ext cx="9920520" cy="1872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240" algn="ctr">
              <a:lnSpc>
                <a:spcPct val="100000"/>
              </a:lnSpc>
            </a:pPr>
            <a:r>
              <a:rPr lang="en-US" sz="2400" b="1" strike="noStrike" spc="-1">
                <a:solidFill>
                  <a:srgbClr val="595959"/>
                </a:solidFill>
                <a:latin typeface="DejaVu Sans"/>
                <a:ea typeface="DejaVu Sans"/>
              </a:rPr>
              <a:t>→ 2 generations profited from cheap nuclear energy</a:t>
            </a:r>
            <a:endParaRPr lang="de-DE" sz="2400" b="0" strike="noStrike" spc="-1">
              <a:solidFill>
                <a:srgbClr val="000000"/>
              </a:solidFill>
              <a:latin typeface="Arial"/>
            </a:endParaRPr>
          </a:p>
          <a:p>
            <a:pPr marL="3240" algn="ctr">
              <a:lnSpc>
                <a:spcPct val="100000"/>
              </a:lnSpc>
            </a:pPr>
            <a:endParaRPr lang="de-DE" sz="2400" b="0" strike="noStrike" spc="-1">
              <a:solidFill>
                <a:srgbClr val="000000"/>
              </a:solidFill>
              <a:latin typeface="Arial"/>
            </a:endParaRPr>
          </a:p>
        </p:txBody>
      </p:sp>
      <p:sp>
        <p:nvSpPr>
          <p:cNvPr id="201" name="CustomShape 5"/>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Horrible Waste Management – Example 1</a:t>
            </a:r>
            <a:endParaRPr lang="de-DE" sz="2200" b="0" strike="noStrike" spc="-1">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203" name="CustomShape 2"/>
          <p:cNvSpPr/>
          <p:nvPr/>
        </p:nvSpPr>
        <p:spPr>
          <a:xfrm>
            <a:off x="335520" y="1268640"/>
            <a:ext cx="10741680" cy="50292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endParaRPr lang="de-DE" sz="1800" b="0" strike="noStrike" spc="-1">
              <a:solidFill>
                <a:srgbClr val="000000"/>
              </a:solidFill>
              <a:latin typeface="Arial"/>
            </a:endParaRPr>
          </a:p>
          <a:p>
            <a:pPr marL="360" algn="ctr">
              <a:lnSpc>
                <a:spcPct val="100000"/>
              </a:lnSpc>
              <a:spcBef>
                <a:spcPts val="360"/>
              </a:spcBef>
            </a:pPr>
            <a:r>
              <a:rPr lang="en-US" sz="2800" b="1" strike="noStrike" spc="-1">
                <a:solidFill>
                  <a:srgbClr val="FFFFFF"/>
                </a:solidFill>
                <a:latin typeface="DejaVu Sans"/>
                <a:ea typeface="DejaVu Sans"/>
              </a:rPr>
              <a:t> → 40,000 generations will have to live with the waste</a:t>
            </a:r>
            <a:endParaRPr lang="de-DE" sz="2800" b="0" strike="noStrike" spc="-1">
              <a:solidFill>
                <a:srgbClr val="000000"/>
              </a:solidFill>
              <a:latin typeface="Arial"/>
            </a:endParaRPr>
          </a:p>
        </p:txBody>
      </p:sp>
      <p:sp>
        <p:nvSpPr>
          <p:cNvPr id="204" name="CustomShape 3"/>
          <p:cNvSpPr/>
          <p:nvPr/>
        </p:nvSpPr>
        <p:spPr>
          <a:xfrm>
            <a:off x="865440" y="2859120"/>
            <a:ext cx="9920520" cy="1872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ctr">
            <a:noAutofit/>
          </a:bodyPr>
          <a:lstStyle/>
          <a:p>
            <a:pPr marL="3240" algn="ctr">
              <a:lnSpc>
                <a:spcPct val="100000"/>
              </a:lnSpc>
            </a:pPr>
            <a:r>
              <a:rPr lang="en-US" sz="2400" b="1" strike="noStrike" spc="-1">
                <a:solidFill>
                  <a:srgbClr val="595959"/>
                </a:solidFill>
                <a:latin typeface="DejaVu Sans"/>
                <a:ea typeface="DejaVu Sans"/>
              </a:rPr>
              <a:t>→ 2 generations profited from cheap nuclear energy</a:t>
            </a:r>
            <a:endParaRPr lang="de-DE" sz="2400" b="0" strike="noStrike" spc="-1">
              <a:solidFill>
                <a:srgbClr val="000000"/>
              </a:solidFill>
              <a:latin typeface="Arial"/>
            </a:endParaRPr>
          </a:p>
          <a:p>
            <a:pPr marL="3240" algn="ctr">
              <a:lnSpc>
                <a:spcPct val="100000"/>
              </a:lnSpc>
            </a:pPr>
            <a:r>
              <a:rPr lang="en-US" sz="2400" b="1" strike="noStrike" spc="-1">
                <a:solidFill>
                  <a:srgbClr val="595959"/>
                </a:solidFill>
                <a:latin typeface="DejaVu Sans"/>
                <a:ea typeface="DejaVu Sans"/>
              </a:rPr>
              <a:t> → 40,000 generation will have to live with the waste</a:t>
            </a:r>
            <a:endParaRPr lang="de-DE" sz="2400" b="0" strike="noStrike" spc="-1">
              <a:solidFill>
                <a:srgbClr val="000000"/>
              </a:solidFill>
              <a:latin typeface="Arial"/>
            </a:endParaRPr>
          </a:p>
        </p:txBody>
      </p:sp>
      <p:sp>
        <p:nvSpPr>
          <p:cNvPr id="205" name="CustomShape 4"/>
          <p:cNvSpPr/>
          <p:nvPr/>
        </p:nvSpPr>
        <p:spPr>
          <a:xfrm>
            <a:off x="263520" y="6411600"/>
            <a:ext cx="10873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u="sng" strike="noStrike" spc="-1">
                <a:solidFill>
                  <a:srgbClr val="0000FF"/>
                </a:solidFill>
                <a:uFillTx/>
                <a:latin typeface="DejaVu Sans"/>
                <a:ea typeface="Roboto"/>
                <a:hlinkClick r:id="rId2"/>
              </a:rPr>
              <a:t>https://www.spiegel.de/wissenschaft/technik/endlager-suche-was-wie-viel-und-wohin-damit-die-deutsche-atommuell-bilanz-a-7a153ba3-029a-4e55-adaf-3312b7427d9e</a:t>
            </a:r>
            <a:endParaRPr lang="de-DE" sz="900" b="0" strike="noStrike" spc="-1">
              <a:solidFill>
                <a:srgbClr val="000000"/>
              </a:solidFill>
              <a:latin typeface="Arial"/>
            </a:endParaRPr>
          </a:p>
        </p:txBody>
      </p:sp>
      <p:sp>
        <p:nvSpPr>
          <p:cNvPr id="206" name="CustomShape 5"/>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Horrible Waste Management – Example 1</a:t>
            </a:r>
            <a:endParaRPr lang="de-DE" sz="2200" b="0" strike="noStrike" spc="-1">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pic>
        <p:nvPicPr>
          <p:cNvPr id="208" name="Grafik 286"/>
          <p:cNvPicPr/>
          <p:nvPr/>
        </p:nvPicPr>
        <p:blipFill>
          <a:blip r:embed="rId2"/>
          <a:stretch/>
        </p:blipFill>
        <p:spPr>
          <a:xfrm>
            <a:off x="2514600" y="1734840"/>
            <a:ext cx="5300280" cy="3973680"/>
          </a:xfrm>
          <a:prstGeom prst="rect">
            <a:avLst/>
          </a:prstGeom>
          <a:ln w="0">
            <a:noFill/>
          </a:ln>
        </p:spPr>
      </p:pic>
      <p:sp>
        <p:nvSpPr>
          <p:cNvPr id="209" name="CustomShape 2"/>
          <p:cNvSpPr/>
          <p:nvPr/>
        </p:nvSpPr>
        <p:spPr>
          <a:xfrm>
            <a:off x="263520" y="6051600"/>
            <a:ext cx="1087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"Pollution Plastique" by Mouenthias is licensed with CC BY-SA 4.0. To view a copy of this license, visit </a:t>
            </a:r>
            <a:r>
              <a:rPr lang="en-US" sz="900" b="0" u="sng" strike="noStrike" spc="-1">
                <a:solidFill>
                  <a:srgbClr val="0000FF"/>
                </a:solidFill>
                <a:uFillTx/>
                <a:latin typeface="Roboto"/>
                <a:ea typeface="Roboto"/>
                <a:hlinkClick r:id="rId3"/>
              </a:rPr>
              <a:t>https://creativecommons.org/licenses/by-sa/4.0/</a:t>
            </a:r>
            <a:endParaRPr lang="de-DE" sz="900" b="0" strike="noStrike" spc="-1">
              <a:solidFill>
                <a:srgbClr val="000000"/>
              </a:solidFill>
              <a:latin typeface="Arial"/>
            </a:endParaRPr>
          </a:p>
        </p:txBody>
      </p:sp>
      <p:sp>
        <p:nvSpPr>
          <p:cNvPr id="210" name="CustomShape 3"/>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Horrible Waste Management – Example 2</a:t>
            </a:r>
            <a:endParaRPr lang="de-DE" sz="2200" b="0" strike="noStrike" spc="-1">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212" name="CustomShape 2"/>
          <p:cNvSpPr/>
          <p:nvPr/>
        </p:nvSpPr>
        <p:spPr>
          <a:xfrm>
            <a:off x="263520" y="6411600"/>
            <a:ext cx="74120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Wijnand de Wit and Nathan Bigaud for the WWF (2019) – No Plastic in Nature: </a:t>
            </a:r>
            <a:r>
              <a:rPr lang="en-US" sz="900" b="0" strike="noStrike" spc="-1">
                <a:solidFill>
                  <a:srgbClr val="A6A6A6"/>
                </a:solidFill>
                <a:latin typeface="Roboto"/>
                <a:ea typeface="Roboto"/>
              </a:rPr>
              <a:t>Assessing Plastic Ingestion from Nature to People.</a:t>
            </a:r>
            <a:r>
              <a:rPr lang="de-DE" sz="900" b="0" strike="noStrike" spc="-1">
                <a:solidFill>
                  <a:srgbClr val="A6A6A6"/>
                </a:solidFill>
                <a:latin typeface="Roboto"/>
                <a:ea typeface="Roboto"/>
              </a:rPr>
              <a:t> </a:t>
            </a:r>
            <a:endParaRPr lang="de-DE" sz="900" b="0" strike="noStrike" spc="-1">
              <a:solidFill>
                <a:srgbClr val="000000"/>
              </a:solidFill>
              <a:latin typeface="Arial"/>
            </a:endParaRPr>
          </a:p>
        </p:txBody>
      </p:sp>
      <p:sp>
        <p:nvSpPr>
          <p:cNvPr id="213" name="CustomShape 3"/>
          <p:cNvSpPr/>
          <p:nvPr/>
        </p:nvSpPr>
        <p:spPr>
          <a:xfrm>
            <a:off x="335520" y="1268280"/>
            <a:ext cx="2878200" cy="50292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9116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We are consuming about 2000 tiny pieces of plastic every week.</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360">
              <a:lnSpc>
                <a:spcPct val="100000"/>
              </a:lnSpc>
              <a:spcBef>
                <a:spcPts val="360"/>
              </a:spcBef>
            </a:pPr>
            <a:r>
              <a:rPr lang="en-US" sz="1800" b="0" strike="noStrike" spc="-1">
                <a:solidFill>
                  <a:srgbClr val="FFFFFF"/>
                </a:solidFill>
                <a:latin typeface="DejaVu Sans"/>
                <a:ea typeface="DejaVu Sans"/>
              </a:rPr>
              <a:t>That is a credit card every week!</a:t>
            </a:r>
            <a:endParaRPr lang="de-DE" sz="1800" b="0" strike="noStrike" spc="-1">
              <a:solidFill>
                <a:srgbClr val="000000"/>
              </a:solidFill>
              <a:latin typeface="Arial"/>
            </a:endParaRPr>
          </a:p>
          <a:p>
            <a:pPr marL="360">
              <a:lnSpc>
                <a:spcPct val="100000"/>
              </a:lnSpc>
              <a:spcBef>
                <a:spcPts val="360"/>
              </a:spcBef>
            </a:pPr>
            <a:endParaRPr lang="de-DE" sz="1800" b="0" strike="noStrike" spc="-1">
              <a:solidFill>
                <a:srgbClr val="000000"/>
              </a:solidFill>
              <a:latin typeface="Arial"/>
            </a:endParaRPr>
          </a:p>
          <a:p>
            <a:pPr marL="360">
              <a:lnSpc>
                <a:spcPct val="100000"/>
              </a:lnSpc>
              <a:spcBef>
                <a:spcPts val="360"/>
              </a:spcBef>
            </a:pPr>
            <a:r>
              <a:rPr lang="en-US" sz="1800" b="0" strike="noStrike" spc="-1">
                <a:solidFill>
                  <a:srgbClr val="FFFFFF"/>
                </a:solidFill>
                <a:latin typeface="DejaVu Sans"/>
                <a:ea typeface="DejaVu Sans"/>
              </a:rPr>
              <a:t> That’s approximately 21 grams a month, or just over 250 grams a year.</a:t>
            </a:r>
            <a:endParaRPr lang="de-DE" sz="1800" b="0" strike="noStrike" spc="-1">
              <a:solidFill>
                <a:srgbClr val="000000"/>
              </a:solidFill>
              <a:latin typeface="Arial"/>
            </a:endParaRPr>
          </a:p>
        </p:txBody>
      </p:sp>
      <p:pic>
        <p:nvPicPr>
          <p:cNvPr id="214" name="Grafik 292"/>
          <p:cNvPicPr/>
          <p:nvPr/>
        </p:nvPicPr>
        <p:blipFill>
          <a:blip r:embed="rId2"/>
          <a:stretch/>
        </p:blipFill>
        <p:spPr>
          <a:xfrm>
            <a:off x="4669560" y="1734840"/>
            <a:ext cx="5300280" cy="3973680"/>
          </a:xfrm>
          <a:prstGeom prst="rect">
            <a:avLst/>
          </a:prstGeom>
          <a:ln w="0">
            <a:noFill/>
          </a:ln>
        </p:spPr>
      </p:pic>
      <p:sp>
        <p:nvSpPr>
          <p:cNvPr id="215" name="CustomShape 4"/>
          <p:cNvSpPr/>
          <p:nvPr/>
        </p:nvSpPr>
        <p:spPr>
          <a:xfrm>
            <a:off x="263520" y="6051600"/>
            <a:ext cx="1087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"Pollution Plastique" by Mouenthias is licensed with CC BY-SA 4.0. To view a copy of this license, visit </a:t>
            </a:r>
            <a:r>
              <a:rPr lang="en-US" sz="900" b="0" u="sng" strike="noStrike" spc="-1">
                <a:solidFill>
                  <a:srgbClr val="0000FF"/>
                </a:solidFill>
                <a:uFillTx/>
                <a:latin typeface="Roboto"/>
                <a:ea typeface="Roboto"/>
                <a:hlinkClick r:id="rId3"/>
              </a:rPr>
              <a:t>https://creativecommons.org/licenses/by-sa/4.0/</a:t>
            </a:r>
            <a:endParaRPr lang="de-DE" sz="900" b="0" strike="noStrike" spc="-1">
              <a:solidFill>
                <a:srgbClr val="000000"/>
              </a:solidFill>
              <a:latin typeface="Arial"/>
            </a:endParaRPr>
          </a:p>
        </p:txBody>
      </p:sp>
      <p:sp>
        <p:nvSpPr>
          <p:cNvPr id="216" name="CustomShape 5"/>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Horrible Waste Management – Example 2</a:t>
            </a:r>
            <a:endParaRPr lang="de-DE" sz="2200" b="0" strike="noStrike" spc="-1">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218" name="CustomShape 2"/>
          <p:cNvSpPr/>
          <p:nvPr/>
        </p:nvSpPr>
        <p:spPr>
          <a:xfrm>
            <a:off x="263520" y="6411600"/>
            <a:ext cx="74120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Wijnand de Wit and Nathan Bigaud for the WWF (2019) – No Plastic in Nature: </a:t>
            </a:r>
            <a:r>
              <a:rPr lang="en-US" sz="900" b="0" strike="noStrike" spc="-1">
                <a:solidFill>
                  <a:srgbClr val="A6A6A6"/>
                </a:solidFill>
                <a:latin typeface="Roboto"/>
                <a:ea typeface="Roboto"/>
              </a:rPr>
              <a:t>Assessing Plastic Ingestion from Nature to People.</a:t>
            </a:r>
            <a:r>
              <a:rPr lang="de-DE" sz="900" b="0" strike="noStrike" spc="-1">
                <a:solidFill>
                  <a:srgbClr val="A6A6A6"/>
                </a:solidFill>
                <a:latin typeface="Roboto"/>
                <a:ea typeface="Roboto"/>
              </a:rPr>
              <a:t> </a:t>
            </a:r>
            <a:endParaRPr lang="de-DE" sz="900" b="0" strike="noStrike" spc="-1">
              <a:solidFill>
                <a:srgbClr val="000000"/>
              </a:solidFill>
              <a:latin typeface="Arial"/>
            </a:endParaRPr>
          </a:p>
        </p:txBody>
      </p:sp>
      <p:sp>
        <p:nvSpPr>
          <p:cNvPr id="219" name="CustomShape 3"/>
          <p:cNvSpPr/>
          <p:nvPr/>
        </p:nvSpPr>
        <p:spPr>
          <a:xfrm>
            <a:off x="335520" y="1268280"/>
            <a:ext cx="2878200" cy="50292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9116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We are consuming about 2000 tiny pieces of plastic every week.</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That is a credit card every week!</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 That’s approximately 21 grams a month, or just over 250 grams a year.</a:t>
            </a:r>
            <a:endParaRPr lang="de-DE" sz="1800" b="0" strike="noStrike" spc="-1">
              <a:solidFill>
                <a:srgbClr val="000000"/>
              </a:solidFill>
              <a:latin typeface="Arial"/>
            </a:endParaRPr>
          </a:p>
        </p:txBody>
      </p:sp>
      <p:pic>
        <p:nvPicPr>
          <p:cNvPr id="220" name="Grafik 298"/>
          <p:cNvPicPr/>
          <p:nvPr/>
        </p:nvPicPr>
        <p:blipFill>
          <a:blip r:embed="rId2"/>
          <a:stretch/>
        </p:blipFill>
        <p:spPr>
          <a:xfrm>
            <a:off x="4669200" y="1734840"/>
            <a:ext cx="5300280" cy="3973680"/>
          </a:xfrm>
          <a:prstGeom prst="rect">
            <a:avLst/>
          </a:prstGeom>
          <a:ln w="0">
            <a:noFill/>
          </a:ln>
        </p:spPr>
      </p:pic>
      <p:sp>
        <p:nvSpPr>
          <p:cNvPr id="221" name="CustomShape 4"/>
          <p:cNvSpPr/>
          <p:nvPr/>
        </p:nvSpPr>
        <p:spPr>
          <a:xfrm>
            <a:off x="263520" y="6051600"/>
            <a:ext cx="1087380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"Pollution Plastique" by Mouenthias is licensed with CC BY-SA 4.0. To view a copy of this license, visit https://creativecommons.org/licenses/by-sa/4.0/ </a:t>
            </a:r>
            <a:endParaRPr lang="de-DE" sz="900" b="0" strike="noStrike" spc="-1">
              <a:solidFill>
                <a:srgbClr val="000000"/>
              </a:solidFill>
              <a:latin typeface="Arial"/>
            </a:endParaRPr>
          </a:p>
        </p:txBody>
      </p:sp>
      <p:sp>
        <p:nvSpPr>
          <p:cNvPr id="222" name="CustomShape 5"/>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Horrible Waste Management – Example 2</a:t>
            </a:r>
            <a:endParaRPr lang="de-DE" sz="22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50"/>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Sustainability</a:t>
            </a:r>
            <a:endParaRPr lang="de-DE" sz="3000" b="0" strike="noStrike" spc="-1">
              <a:solidFill>
                <a:srgbClr val="000000"/>
              </a:solidFill>
              <a:latin typeface="Arial"/>
            </a:endParaRPr>
          </a:p>
        </p:txBody>
      </p:sp>
      <p:sp>
        <p:nvSpPr>
          <p:cNvPr id="97" name="CustomShape 7"/>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224" name="CustomShape 2"/>
          <p:cNvSpPr/>
          <p:nvPr/>
        </p:nvSpPr>
        <p:spPr>
          <a:xfrm>
            <a:off x="263520" y="6411600"/>
            <a:ext cx="74120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Figure adapted from: Ellen MacArthur Foundation (2016) – </a:t>
            </a:r>
            <a:r>
              <a:rPr lang="en-US" sz="900" b="0" strike="noStrike" spc="-1">
                <a:solidFill>
                  <a:srgbClr val="A6A6A6"/>
                </a:solidFill>
                <a:latin typeface="Roboto"/>
                <a:ea typeface="Roboto"/>
              </a:rPr>
              <a:t>THE NEW PLASTICS ECONOMY</a:t>
            </a:r>
            <a:endParaRPr lang="de-DE" sz="900" b="0" strike="noStrike" spc="-1">
              <a:solidFill>
                <a:srgbClr val="000000"/>
              </a:solidFill>
              <a:latin typeface="Arial"/>
            </a:endParaRPr>
          </a:p>
        </p:txBody>
      </p:sp>
      <p:pic>
        <p:nvPicPr>
          <p:cNvPr id="225" name="Grafik 303"/>
          <p:cNvPicPr/>
          <p:nvPr/>
        </p:nvPicPr>
        <p:blipFill>
          <a:blip r:embed="rId2"/>
          <a:stretch/>
        </p:blipFill>
        <p:spPr>
          <a:xfrm>
            <a:off x="2583000" y="914400"/>
            <a:ext cx="7122600" cy="5748840"/>
          </a:xfrm>
          <a:prstGeom prst="rect">
            <a:avLst/>
          </a:prstGeom>
          <a:ln w="0">
            <a:noFill/>
          </a:ln>
        </p:spPr>
      </p:pic>
      <p:sp>
        <p:nvSpPr>
          <p:cNvPr id="226" name="CustomShape 3"/>
          <p:cNvSpPr/>
          <p:nvPr/>
        </p:nvSpPr>
        <p:spPr>
          <a:xfrm>
            <a:off x="335520" y="1232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27" name="CustomShape 4"/>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Flows of Plastic Packaging Materials in 2013</a:t>
            </a:r>
            <a:endParaRPr lang="de-DE" sz="22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335520" y="764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229" name="CustomShape 2"/>
          <p:cNvSpPr/>
          <p:nvPr/>
        </p:nvSpPr>
        <p:spPr>
          <a:xfrm>
            <a:off x="263520" y="6411600"/>
            <a:ext cx="741204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900" b="0" strike="noStrike" spc="-1">
                <a:solidFill>
                  <a:srgbClr val="A6A6A6"/>
                </a:solidFill>
                <a:latin typeface="Roboto"/>
                <a:ea typeface="Roboto"/>
              </a:rPr>
              <a:t>Figure adapted from: Ellen MacArthur Foundation (2016) – </a:t>
            </a:r>
            <a:r>
              <a:rPr lang="en-US" sz="900" b="0" strike="noStrike" spc="-1">
                <a:solidFill>
                  <a:srgbClr val="A6A6A6"/>
                </a:solidFill>
                <a:latin typeface="Roboto"/>
                <a:ea typeface="Roboto"/>
              </a:rPr>
              <a:t>THE NEW PLASTICS ECONOMY</a:t>
            </a:r>
            <a:endParaRPr lang="de-DE" sz="900" b="0" strike="noStrike" spc="-1">
              <a:solidFill>
                <a:srgbClr val="000000"/>
              </a:solidFill>
              <a:latin typeface="Arial"/>
            </a:endParaRPr>
          </a:p>
        </p:txBody>
      </p:sp>
      <p:sp>
        <p:nvSpPr>
          <p:cNvPr id="230" name="CustomShape 3"/>
          <p:cNvSpPr/>
          <p:nvPr/>
        </p:nvSpPr>
        <p:spPr>
          <a:xfrm>
            <a:off x="335520" y="1268280"/>
            <a:ext cx="2878200" cy="50292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91160">
              <a:lnSpc>
                <a:spcPct val="100000"/>
              </a:lnSpc>
              <a:spcBef>
                <a:spcPts val="360"/>
              </a:spcBef>
              <a:buClr>
                <a:srgbClr val="008C4F"/>
              </a:buClr>
              <a:buSzPct val="115000"/>
              <a:buFont typeface="Wingdings" charset="2"/>
              <a:buChar char=""/>
            </a:pPr>
            <a:r>
              <a:rPr lang="en-US" sz="1800" b="0" strike="noStrike" spc="-1">
                <a:solidFill>
                  <a:srgbClr val="000000"/>
                </a:solidFill>
                <a:latin typeface="DejaVu Sans"/>
                <a:ea typeface="DejaVu Sans"/>
              </a:rPr>
              <a:t>In 2050, there will be more plastic than fish in the ocean (by weight)</a:t>
            </a:r>
            <a:r>
              <a:rPr lang="en-US" sz="1800" b="0" strike="noStrike" spc="-1">
                <a:solidFill>
                  <a:srgbClr val="FFFFFF"/>
                </a:solidFill>
                <a:latin typeface="DejaVu Sans"/>
                <a:ea typeface="DejaVu Sans"/>
              </a:rPr>
              <a:t> is a credit card every week!</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marL="360">
              <a:lnSpc>
                <a:spcPct val="100000"/>
              </a:lnSpc>
              <a:spcBef>
                <a:spcPts val="360"/>
              </a:spcBef>
            </a:pPr>
            <a:r>
              <a:rPr lang="en-US" sz="1800" b="0" strike="noStrike" spc="-1">
                <a:solidFill>
                  <a:srgbClr val="FFFFFF"/>
                </a:solidFill>
                <a:latin typeface="DejaVu Sans"/>
                <a:ea typeface="DejaVu Sans"/>
              </a:rPr>
              <a:t> That’s approximately 21 grams a month, or just over 250 grams a year.</a:t>
            </a:r>
            <a:endParaRPr lang="de-DE" sz="1800" b="0" strike="noStrike" spc="-1">
              <a:solidFill>
                <a:srgbClr val="000000"/>
              </a:solidFill>
              <a:latin typeface="Arial"/>
            </a:endParaRPr>
          </a:p>
        </p:txBody>
      </p:sp>
      <p:sp>
        <p:nvSpPr>
          <p:cNvPr id="231" name="CustomShape 4"/>
          <p:cNvSpPr/>
          <p:nvPr/>
        </p:nvSpPr>
        <p:spPr>
          <a:xfrm>
            <a:off x="335520" y="1232640"/>
            <a:ext cx="10741680" cy="4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232" name="CustomShape 5"/>
          <p:cNvSpPr/>
          <p:nvPr/>
        </p:nvSpPr>
        <p:spPr>
          <a:xfrm>
            <a:off x="432720" y="1148040"/>
            <a:ext cx="10349280" cy="48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Global Flows of Plastic Packaging Materials in 2013</a:t>
            </a:r>
            <a:endParaRPr lang="de-DE" sz="2200" b="0" strike="noStrike" spc="-1">
              <a:solidFill>
                <a:srgbClr val="000000"/>
              </a:solidFill>
              <a:latin typeface="Arial"/>
            </a:endParaRPr>
          </a:p>
        </p:txBody>
      </p:sp>
      <p:pic>
        <p:nvPicPr>
          <p:cNvPr id="233" name="Grafik 311"/>
          <p:cNvPicPr/>
          <p:nvPr/>
        </p:nvPicPr>
        <p:blipFill>
          <a:blip r:embed="rId2"/>
          <a:stretch/>
        </p:blipFill>
        <p:spPr>
          <a:xfrm>
            <a:off x="2815560" y="936000"/>
            <a:ext cx="7229160" cy="5926320"/>
          </a:xfrm>
          <a:prstGeom prst="rect">
            <a:avLst/>
          </a:prstGeom>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235"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Recycling often requires a lot of energy</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Some materials cannot be recycled at all (yet)</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Impurities are challenging</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Often requires a lot of manual labor</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Recycled material often with lower quality than input material</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False sense of safety!</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1" strike="noStrike" spc="-1">
                <a:solidFill>
                  <a:srgbClr val="FFFFFF"/>
                </a:solidFill>
                <a:latin typeface="DejaVu Sans"/>
                <a:ea typeface="DejaVu Sans"/>
              </a:rPr>
              <a:t>I am </a:t>
            </a:r>
            <a:r>
              <a:rPr lang="en-US" sz="1800" b="1" u="sng" strike="noStrike" spc="-1">
                <a:solidFill>
                  <a:srgbClr val="FFFFFF"/>
                </a:solidFill>
                <a:uFillTx/>
                <a:latin typeface="DejaVu Sans"/>
                <a:ea typeface="DejaVu Sans"/>
              </a:rPr>
              <a:t>not</a:t>
            </a:r>
            <a:r>
              <a:rPr lang="en-US" sz="1800" b="1" strike="noStrike" spc="-1">
                <a:solidFill>
                  <a:srgbClr val="FFFFFF"/>
                </a:solidFill>
                <a:latin typeface="DejaVu Sans"/>
                <a:ea typeface="DejaVu Sans"/>
              </a:rPr>
              <a:t> saying you should stop recycling!</a:t>
            </a:r>
            <a:endParaRPr lang="de-DE" sz="1800" b="0" strike="noStrike" spc="-1">
              <a:solidFill>
                <a:srgbClr val="000000"/>
              </a:solidFill>
              <a:latin typeface="Arial"/>
            </a:endParaRPr>
          </a:p>
          <a:p>
            <a:pPr algn="ctr">
              <a:lnSpc>
                <a:spcPct val="100000"/>
              </a:lnSpc>
              <a:spcBef>
                <a:spcPts val="360"/>
              </a:spcBef>
            </a:pPr>
            <a:r>
              <a:rPr lang="en-US" sz="1800" b="1" strike="noStrike" spc="-1">
                <a:solidFill>
                  <a:srgbClr val="000000"/>
                </a:solidFill>
                <a:latin typeface="DejaVu Sans"/>
                <a:ea typeface="DejaVu Sans"/>
              </a:rPr>
              <a:t> </a:t>
            </a:r>
            <a:endParaRPr lang="de-DE" sz="1800" b="0" strike="noStrike" spc="-1">
              <a:solidFill>
                <a:srgbClr val="000000"/>
              </a:solidFill>
              <a:latin typeface="Arial"/>
            </a:endParaRPr>
          </a:p>
          <a:p>
            <a:pPr algn="ctr">
              <a:lnSpc>
                <a:spcPct val="100000"/>
              </a:lnSpc>
              <a:spcBef>
                <a:spcPts val="360"/>
              </a:spcBef>
            </a:pPr>
            <a:r>
              <a:rPr lang="en-US" sz="1800" b="0" strike="noStrike" spc="-1">
                <a:solidFill>
                  <a:srgbClr val="FFFFFF"/>
                </a:solidFill>
                <a:latin typeface="DejaVu Sans"/>
                <a:ea typeface="DejaVu Sans"/>
              </a:rPr>
              <a:t>→ Recycling is great but it is better to make sure that we do not have to recycle anything.</a:t>
            </a:r>
            <a:endParaRPr lang="de-DE" sz="1800" b="0" strike="noStrike" spc="-1">
              <a:solidFill>
                <a:srgbClr val="000000"/>
              </a:solidFill>
              <a:latin typeface="Arial"/>
            </a:endParaRPr>
          </a:p>
          <a:p>
            <a:pPr algn="ctr">
              <a:lnSpc>
                <a:spcPct val="100000"/>
              </a:lnSpc>
              <a:spcBef>
                <a:spcPts val="360"/>
              </a:spcBef>
            </a:pPr>
            <a:r>
              <a:rPr lang="en-US" sz="1800" b="0" strike="noStrike" spc="-1">
                <a:solidFill>
                  <a:srgbClr val="FFFFFF"/>
                </a:solidFill>
                <a:latin typeface="DejaVu Sans"/>
                <a:ea typeface="DejaVu Sans"/>
              </a:rPr>
              <a:t>→ Buying less (only the essentials) is way more effective than recycling.</a:t>
            </a:r>
            <a:endParaRPr lang="de-DE" sz="1800" b="0" strike="noStrike" spc="-1">
              <a:solidFill>
                <a:srgbClr val="000000"/>
              </a:solidFill>
              <a:latin typeface="Arial"/>
            </a:endParaRPr>
          </a:p>
        </p:txBody>
      </p:sp>
      <p:sp>
        <p:nvSpPr>
          <p:cNvPr id="236"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The Limits to Recycling</a:t>
            </a:r>
            <a:endParaRPr lang="de-DE" sz="22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238"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Recycling often requires a lot of energy</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Some materials cannot be recycled at all (yet)</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Impurities are challenging</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Often requires a lot of manual labor</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Recycled material often with lower quality than input material</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False sense of safety!</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1" strike="noStrike" spc="-1">
                <a:solidFill>
                  <a:srgbClr val="000000"/>
                </a:solidFill>
                <a:latin typeface="DejaVu Sans"/>
                <a:ea typeface="DejaVu Sans"/>
              </a:rPr>
              <a:t>I am </a:t>
            </a:r>
            <a:r>
              <a:rPr lang="en-US" sz="1800" b="1" u="sng" strike="noStrike" spc="-1">
                <a:solidFill>
                  <a:srgbClr val="000000"/>
                </a:solidFill>
                <a:uFillTx/>
                <a:latin typeface="DejaVu Sans"/>
                <a:ea typeface="DejaVu Sans"/>
              </a:rPr>
              <a:t>not</a:t>
            </a:r>
            <a:r>
              <a:rPr lang="en-US" sz="1800" b="1" strike="noStrike" spc="-1">
                <a:solidFill>
                  <a:srgbClr val="000000"/>
                </a:solidFill>
                <a:latin typeface="DejaVu Sans"/>
                <a:ea typeface="DejaVu Sans"/>
              </a:rPr>
              <a:t> saying you should stop recycling!</a:t>
            </a:r>
            <a:endParaRPr lang="de-DE" sz="1800" b="0" strike="noStrike" spc="-1">
              <a:solidFill>
                <a:srgbClr val="000000"/>
              </a:solidFill>
              <a:latin typeface="Arial"/>
            </a:endParaRPr>
          </a:p>
          <a:p>
            <a:pPr algn="ctr">
              <a:lnSpc>
                <a:spcPct val="100000"/>
              </a:lnSpc>
              <a:spcBef>
                <a:spcPts val="360"/>
              </a:spcBef>
            </a:pPr>
            <a:r>
              <a:rPr lang="en-US" sz="1800" b="1" strike="noStrike" spc="-1">
                <a:solidFill>
                  <a:srgbClr val="000000"/>
                </a:solidFill>
                <a:latin typeface="DejaVu Sans"/>
                <a:ea typeface="DejaVu Sans"/>
              </a:rPr>
              <a:t> </a:t>
            </a:r>
            <a:endParaRPr lang="de-DE" sz="1800" b="0" strike="noStrike" spc="-1">
              <a:solidFill>
                <a:srgbClr val="000000"/>
              </a:solidFill>
              <a:latin typeface="Arial"/>
            </a:endParaRPr>
          </a:p>
          <a:p>
            <a:pPr algn="ctr">
              <a:lnSpc>
                <a:spcPct val="100000"/>
              </a:lnSpc>
              <a:spcBef>
                <a:spcPts val="360"/>
              </a:spcBef>
            </a:pPr>
            <a:r>
              <a:rPr lang="en-US" sz="1800" b="0" strike="noStrike" spc="-1">
                <a:solidFill>
                  <a:srgbClr val="FFFFFF"/>
                </a:solidFill>
                <a:latin typeface="DejaVu Sans"/>
                <a:ea typeface="DejaVu Sans"/>
              </a:rPr>
              <a:t>→ Recycling is great but it is better to make sure that we do not have to recycle anything.</a:t>
            </a:r>
            <a:endParaRPr lang="de-DE" sz="1800" b="0" strike="noStrike" spc="-1">
              <a:solidFill>
                <a:srgbClr val="000000"/>
              </a:solidFill>
              <a:latin typeface="Arial"/>
            </a:endParaRPr>
          </a:p>
          <a:p>
            <a:pPr algn="ctr">
              <a:lnSpc>
                <a:spcPct val="100000"/>
              </a:lnSpc>
              <a:spcBef>
                <a:spcPts val="360"/>
              </a:spcBef>
            </a:pPr>
            <a:r>
              <a:rPr lang="en-US" sz="1800" b="0" strike="noStrike" spc="-1">
                <a:solidFill>
                  <a:srgbClr val="FFFFFF"/>
                </a:solidFill>
                <a:latin typeface="DejaVu Sans"/>
                <a:ea typeface="DejaVu Sans"/>
              </a:rPr>
              <a:t>→ Buying less (only the essentials) is way more effective than recycling.</a:t>
            </a:r>
            <a:endParaRPr lang="de-DE" sz="1800" b="0" strike="noStrike" spc="-1">
              <a:solidFill>
                <a:srgbClr val="000000"/>
              </a:solidFill>
              <a:latin typeface="Arial"/>
            </a:endParaRPr>
          </a:p>
        </p:txBody>
      </p:sp>
      <p:sp>
        <p:nvSpPr>
          <p:cNvPr id="239"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The Limits to Recycling</a:t>
            </a:r>
            <a:endParaRPr lang="de-DE" sz="2200" b="0" strike="noStrike" spc="-1">
              <a:solidFill>
                <a:srgbClr val="000000"/>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Environmental Pollution</a:t>
            </a:r>
            <a:endParaRPr lang="de-DE" sz="2400" b="0" strike="noStrike" spc="-1">
              <a:solidFill>
                <a:srgbClr val="000000"/>
              </a:solidFill>
              <a:latin typeface="Arial"/>
            </a:endParaRPr>
          </a:p>
        </p:txBody>
      </p:sp>
      <p:sp>
        <p:nvSpPr>
          <p:cNvPr id="241" name="CustomShape 2"/>
          <p:cNvSpPr/>
          <p:nvPr/>
        </p:nvSpPr>
        <p:spPr>
          <a:xfrm>
            <a:off x="335520" y="1268280"/>
            <a:ext cx="1062900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Recycling often requires a lot of energy</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Some materials cannot be recycled at all (yet)</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Impurities are challenging</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Often requires a lot of manual labor</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Recycled material often with lower quality than input material</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False sense of safety!</a:t>
            </a:r>
            <a:endParaRPr lang="de-DE" sz="1800" b="0" strike="noStrike" spc="-1">
              <a:solidFill>
                <a:srgbClr val="000000"/>
              </a:solidFill>
              <a:latin typeface="Arial"/>
            </a:endParaRPr>
          </a:p>
          <a:p>
            <a:pPr>
              <a:lnSpc>
                <a:spcPct val="100000"/>
              </a:lnSpc>
              <a:spcBef>
                <a:spcPts val="360"/>
              </a:spcBef>
            </a:pPr>
            <a:endParaRPr lang="de-DE" sz="1800" b="0" strike="noStrike" spc="-1">
              <a:solidFill>
                <a:srgbClr val="000000"/>
              </a:solidFill>
              <a:latin typeface="Arial"/>
            </a:endParaRPr>
          </a:p>
          <a:p>
            <a:pPr algn="ctr">
              <a:lnSpc>
                <a:spcPct val="100000"/>
              </a:lnSpc>
              <a:spcBef>
                <a:spcPts val="360"/>
              </a:spcBef>
            </a:pPr>
            <a:r>
              <a:rPr lang="en-US" sz="1800" b="1" strike="noStrike" spc="-1">
                <a:solidFill>
                  <a:srgbClr val="000000"/>
                </a:solidFill>
                <a:latin typeface="DejaVu Sans"/>
                <a:ea typeface="DejaVu Sans"/>
              </a:rPr>
              <a:t>I am </a:t>
            </a:r>
            <a:r>
              <a:rPr lang="en-US" sz="1800" b="1" u="sng" strike="noStrike" spc="-1">
                <a:solidFill>
                  <a:srgbClr val="000000"/>
                </a:solidFill>
                <a:uFillTx/>
                <a:latin typeface="DejaVu Sans"/>
                <a:ea typeface="DejaVu Sans"/>
              </a:rPr>
              <a:t>not</a:t>
            </a:r>
            <a:r>
              <a:rPr lang="en-US" sz="1800" b="1" strike="noStrike" spc="-1">
                <a:solidFill>
                  <a:srgbClr val="000000"/>
                </a:solidFill>
                <a:latin typeface="DejaVu Sans"/>
                <a:ea typeface="DejaVu Sans"/>
              </a:rPr>
              <a:t> saying you should stop recycling!</a:t>
            </a:r>
            <a:endParaRPr lang="de-DE" sz="1800" b="0" strike="noStrike" spc="-1">
              <a:solidFill>
                <a:srgbClr val="000000"/>
              </a:solidFill>
              <a:latin typeface="Arial"/>
            </a:endParaRPr>
          </a:p>
          <a:p>
            <a:pPr algn="ctr">
              <a:lnSpc>
                <a:spcPct val="100000"/>
              </a:lnSpc>
              <a:spcBef>
                <a:spcPts val="360"/>
              </a:spcBef>
            </a:pPr>
            <a:r>
              <a:rPr lang="en-US" sz="1800" b="1" strike="noStrike" spc="-1">
                <a:solidFill>
                  <a:srgbClr val="000000"/>
                </a:solidFill>
                <a:latin typeface="DejaVu Sans"/>
                <a:ea typeface="DejaVu Sans"/>
              </a:rPr>
              <a:t> </a:t>
            </a:r>
            <a:endParaRPr lang="de-DE" sz="1800" b="0" strike="noStrike" spc="-1">
              <a:solidFill>
                <a:srgbClr val="000000"/>
              </a:solidFill>
              <a:latin typeface="Arial"/>
            </a:endParaRPr>
          </a:p>
          <a:p>
            <a:pPr algn="ctr">
              <a:lnSpc>
                <a:spcPct val="100000"/>
              </a:lnSpc>
              <a:spcBef>
                <a:spcPts val="360"/>
              </a:spcBef>
            </a:pPr>
            <a:r>
              <a:rPr lang="en-US" sz="1800" b="0" strike="noStrike" spc="-1">
                <a:solidFill>
                  <a:srgbClr val="000000"/>
                </a:solidFill>
                <a:latin typeface="DejaVu Sans"/>
                <a:ea typeface="DejaVu Sans"/>
              </a:rPr>
              <a:t>→ Recycling is great but it is better to make sure that we do not have to recycle anything.</a:t>
            </a:r>
            <a:endParaRPr lang="de-DE" sz="1800" b="0" strike="noStrike" spc="-1">
              <a:solidFill>
                <a:srgbClr val="000000"/>
              </a:solidFill>
              <a:latin typeface="Arial"/>
            </a:endParaRPr>
          </a:p>
          <a:p>
            <a:pPr algn="ctr">
              <a:lnSpc>
                <a:spcPct val="100000"/>
              </a:lnSpc>
              <a:spcBef>
                <a:spcPts val="360"/>
              </a:spcBef>
            </a:pPr>
            <a:r>
              <a:rPr lang="en-US" sz="1800" b="0" strike="noStrike" spc="-1">
                <a:solidFill>
                  <a:srgbClr val="000000"/>
                </a:solidFill>
                <a:latin typeface="DejaVu Sans"/>
                <a:ea typeface="DejaVu Sans"/>
              </a:rPr>
              <a:t>→ Buying less (e.g., only the essentials) is way more effective.</a:t>
            </a:r>
            <a:endParaRPr lang="de-DE" sz="1800" b="0" strike="noStrike" spc="-1">
              <a:solidFill>
                <a:srgbClr val="000000"/>
              </a:solidFill>
              <a:latin typeface="Arial"/>
            </a:endParaRPr>
          </a:p>
        </p:txBody>
      </p:sp>
      <p:sp>
        <p:nvSpPr>
          <p:cNvPr id="242"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The Limits to Recycling</a:t>
            </a:r>
            <a:endParaRPr lang="de-DE" sz="2200" b="0" strike="noStrike" spc="-1">
              <a:solidFill>
                <a:srgbClr val="000000"/>
              </a:solidFill>
              <a:latin typeface="Arial"/>
            </a:endParaRPr>
          </a:p>
        </p:txBody>
      </p:sp>
      <p:sp>
        <p:nvSpPr>
          <p:cNvPr id="243" name="CustomShape 4"/>
          <p:cNvSpPr/>
          <p:nvPr/>
        </p:nvSpPr>
        <p:spPr>
          <a:xfrm>
            <a:off x="335520" y="5943600"/>
            <a:ext cx="3466440" cy="1080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500" b="0" i="1" strike="noStrike" spc="-1">
                <a:solidFill>
                  <a:srgbClr val="000000"/>
                </a:solidFill>
                <a:latin typeface="DejaVu Sans"/>
                <a:ea typeface="DejaVu Sans"/>
              </a:rPr>
              <a:t>“We buy things we don't need, to impress people we don't like.” - Tyler Durden / Chuck Palahniuk</a:t>
            </a:r>
            <a:endParaRPr lang="de-DE" sz="1500" b="0" strike="noStrike" spc="-1">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Conclusion</a:t>
            </a:r>
            <a:endParaRPr lang="de-DE" sz="3000" b="0" strike="noStrike" spc="-1">
              <a:solidFill>
                <a:srgbClr val="000000"/>
              </a:solidFill>
              <a:latin typeface="Arial"/>
            </a:endParaRPr>
          </a:p>
        </p:txBody>
      </p:sp>
      <p:sp>
        <p:nvSpPr>
          <p:cNvPr id="245" name="CustomShape 2"/>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Conclusion</a:t>
            </a:r>
            <a:endParaRPr lang="de-DE" sz="2400" b="0" strike="noStrike" spc="-1">
              <a:solidFill>
                <a:srgbClr val="000000"/>
              </a:solidFill>
              <a:latin typeface="Arial"/>
            </a:endParaRPr>
          </a:p>
        </p:txBody>
      </p:sp>
      <p:sp>
        <p:nvSpPr>
          <p:cNvPr id="247" name="CustomShape 2"/>
          <p:cNvSpPr/>
          <p:nvPr/>
        </p:nvSpPr>
        <p:spPr>
          <a:xfrm>
            <a:off x="335520" y="126864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Basic concepts and definitions of sustainability and related to sustainability, resources, environmental pollution </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The limits to recycling</a:t>
            </a:r>
            <a:endParaRPr lang="de-DE"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335520" y="4406760"/>
            <a:ext cx="10737000" cy="13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dirty="0">
                <a:solidFill>
                  <a:srgbClr val="008C4F"/>
                </a:solidFill>
                <a:latin typeface="Arial Unicode MS"/>
                <a:ea typeface="DejaVu Sans"/>
              </a:rPr>
              <a:t>Exercise </a:t>
            </a:r>
            <a:r>
              <a:rPr lang="en-US" sz="3000" b="1" cap="all" spc="-1" dirty="0">
                <a:solidFill>
                  <a:srgbClr val="008C4F"/>
                </a:solidFill>
                <a:latin typeface="Arial Unicode MS"/>
                <a:ea typeface="DejaVu Sans"/>
              </a:rPr>
              <a:t>E01</a:t>
            </a:r>
            <a:endParaRPr lang="de-DE" sz="3000" b="0" strike="noStrike" spc="-1" dirty="0">
              <a:solidFill>
                <a:srgbClr val="000000"/>
              </a:solidFill>
              <a:latin typeface="Arial"/>
            </a:endParaRPr>
          </a:p>
        </p:txBody>
      </p:sp>
      <p:sp>
        <p:nvSpPr>
          <p:cNvPr id="249" name="CustomShape 2"/>
          <p:cNvSpPr/>
          <p:nvPr/>
        </p:nvSpPr>
        <p:spPr>
          <a:xfrm>
            <a:off x="335520" y="2906640"/>
            <a:ext cx="10737000" cy="14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dirty="0">
                <a:solidFill>
                  <a:srgbClr val="000000"/>
                </a:solidFill>
                <a:latin typeface="DejaVu Sans"/>
                <a:ea typeface="DejaVu Sans"/>
              </a:rPr>
              <a:t>Exercise E01</a:t>
            </a:r>
            <a:endParaRPr lang="de-DE" sz="2400" b="0" strike="noStrike" spc="-1" dirty="0">
              <a:solidFill>
                <a:srgbClr val="000000"/>
              </a:solidFill>
              <a:latin typeface="Arial"/>
            </a:endParaRPr>
          </a:p>
        </p:txBody>
      </p:sp>
      <p:sp>
        <p:nvSpPr>
          <p:cNvPr id="251" name="CustomShape 2"/>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de-DE" sz="1800" b="0" strike="noStrike" spc="-1" dirty="0">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Get the largest jar that you can find (either at your own place, or ask your friends).</a:t>
            </a:r>
            <a:endParaRPr lang="de-DE" sz="1800" b="0" strike="noStrike" spc="-1" dirty="0">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Collect all the trash that you are producing in the upcoming week (except for bio-waste that is supposed to go into the green trash bin)</a:t>
            </a:r>
            <a:endParaRPr lang="de-DE" sz="1800" b="0" strike="noStrike" spc="-1" dirty="0">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How many days of trash can you fit into your jar?</a:t>
            </a:r>
            <a:endParaRPr lang="de-DE" sz="1800" b="0" strike="noStrike" spc="-1" dirty="0">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Submit your result according to the submission guidelines posted in the exercise sheet → </a:t>
            </a:r>
            <a:r>
              <a:rPr lang="en-US" sz="1800" b="0" u="sng" strike="noStrike" spc="-1" dirty="0">
                <a:solidFill>
                  <a:srgbClr val="0000FF"/>
                </a:solidFill>
                <a:uFillTx/>
                <a:latin typeface="DejaVu Sans"/>
                <a:ea typeface="DejaVu Sans"/>
                <a:hlinkClick r:id="rId2"/>
              </a:rPr>
              <a:t>Link</a:t>
            </a:r>
            <a:r>
              <a:rPr lang="en-US" sz="1800" b="0" strike="noStrike" spc="-1" dirty="0">
                <a:solidFill>
                  <a:srgbClr val="000000"/>
                </a:solidFill>
                <a:latin typeface="DejaVu Sans"/>
                <a:ea typeface="DejaVu Sans"/>
              </a:rPr>
              <a:t>.</a:t>
            </a:r>
            <a:endParaRPr lang="de-DE" sz="1800" b="0" strike="noStrike" spc="-1" dirty="0">
              <a:solidFill>
                <a:srgbClr val="000000"/>
              </a:solidFill>
              <a:latin typeface="Arial"/>
            </a:endParaRPr>
          </a:p>
        </p:txBody>
      </p:sp>
      <p:sp>
        <p:nvSpPr>
          <p:cNvPr id="252" name="CustomShape 3"/>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Household Waste</a:t>
            </a:r>
            <a:endParaRPr lang="de-DE" sz="2200" b="0" strike="noStrike" spc="-1">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Additional Resources</a:t>
            </a:r>
            <a:endParaRPr lang="de-DE" sz="2400" b="0" strike="noStrike" spc="-1">
              <a:solidFill>
                <a:srgbClr val="000000"/>
              </a:solidFill>
              <a:latin typeface="Arial"/>
            </a:endParaRPr>
          </a:p>
        </p:txBody>
      </p:sp>
      <p:sp>
        <p:nvSpPr>
          <p:cNvPr id="254" name="CustomShape 2"/>
          <p:cNvSpPr/>
          <p:nvPr/>
        </p:nvSpPr>
        <p:spPr>
          <a:xfrm>
            <a:off x="335520" y="126864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Baccini et al. (2012) – Metabolism of the Anthroposphere: Analysis, Evaluation, Design</a:t>
            </a:r>
            <a:endParaRPr lang="de-DE" sz="1800" b="0" strike="noStrike" spc="-1">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Podcast </a:t>
            </a:r>
            <a:r>
              <a:rPr lang="en-US" sz="1800" b="0" i="1" strike="noStrike" spc="-1">
                <a:solidFill>
                  <a:srgbClr val="000000"/>
                </a:solidFill>
                <a:latin typeface="DejaVu Sans"/>
                <a:ea typeface="DejaVu Sans"/>
              </a:rPr>
              <a:t>How to Save a Planet</a:t>
            </a:r>
            <a:r>
              <a:rPr lang="en-US" sz="1800" b="0" strike="noStrike" spc="-1">
                <a:solidFill>
                  <a:srgbClr val="000000"/>
                </a:solidFill>
                <a:latin typeface="DejaVu Sans"/>
                <a:ea typeface="DejaVu Sans"/>
              </a:rPr>
              <a:t> – “Sacrifice Zones: ProPublica Takes Us Inside America’s Toxic Hotspots (2022) – </a:t>
            </a:r>
            <a:r>
              <a:rPr lang="en-US" sz="1800" b="0" u="sng" strike="noStrike" spc="-1">
                <a:solidFill>
                  <a:srgbClr val="0000FF"/>
                </a:solidFill>
                <a:uFillTx/>
                <a:latin typeface="DejaVu Sans"/>
                <a:ea typeface="DejaVu Sans"/>
                <a:hlinkClick r:id="rId2"/>
              </a:rPr>
              <a:t>Link</a:t>
            </a:r>
            <a:endParaRPr lang="de-DE" sz="18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1"/>
          <p:cNvSpPr/>
          <p:nvPr/>
        </p:nvSpPr>
        <p:spPr>
          <a:xfrm>
            <a:off x="335520" y="764640"/>
            <a:ext cx="1073700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de-DE" sz="2400" b="0" strike="noStrike" spc="-1">
              <a:solidFill>
                <a:srgbClr val="000000"/>
              </a:solidFill>
              <a:latin typeface="Arial"/>
            </a:endParaRPr>
          </a:p>
        </p:txBody>
      </p:sp>
      <p:sp>
        <p:nvSpPr>
          <p:cNvPr id="99" name="CustomShape 8"/>
          <p:cNvSpPr/>
          <p:nvPr/>
        </p:nvSpPr>
        <p:spPr>
          <a:xfrm>
            <a:off x="335520" y="1268280"/>
            <a:ext cx="10737000" cy="502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„Development that meets the needs of the present without compromising the ability of future generations to meet their own needs.”</a:t>
            </a:r>
            <a:endParaRPr lang="de-DE" sz="1800" b="0" strike="noStrike" spc="-1">
              <a:solidFill>
                <a:srgbClr val="000000"/>
              </a:solidFill>
              <a:latin typeface="Arial"/>
            </a:endParaRPr>
          </a:p>
        </p:txBody>
      </p:sp>
      <p:sp>
        <p:nvSpPr>
          <p:cNvPr id="100" name="CustomShape 9"/>
          <p:cNvSpPr/>
          <p:nvPr/>
        </p:nvSpPr>
        <p:spPr>
          <a:xfrm>
            <a:off x="432720" y="1148040"/>
            <a:ext cx="10346040" cy="486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a:t>
            </a:r>
            <a:endParaRPr lang="de-DE" sz="2200" b="0" strike="noStrike" spc="-1">
              <a:solidFill>
                <a:srgbClr val="000000"/>
              </a:solidFill>
              <a:latin typeface="Arial"/>
            </a:endParaRPr>
          </a:p>
        </p:txBody>
      </p:sp>
      <p:sp>
        <p:nvSpPr>
          <p:cNvPr id="101" name="CustomShape 10"/>
          <p:cNvSpPr/>
          <p:nvPr/>
        </p:nvSpPr>
        <p:spPr>
          <a:xfrm>
            <a:off x="361080" y="329220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
        <p:nvSpPr>
          <p:cNvPr id="102" name="CustomShape 12"/>
          <p:cNvSpPr/>
          <p:nvPr/>
        </p:nvSpPr>
        <p:spPr>
          <a:xfrm>
            <a:off x="263520" y="6492240"/>
            <a:ext cx="1079172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Report of the World Commission on Environment and Development: Our Common Future </a:t>
            </a:r>
            <a:r>
              <a:rPr lang="de-DE" sz="900" b="0" strike="noStrike" spc="-1">
                <a:solidFill>
                  <a:srgbClr val="A6A6A6"/>
                </a:solidFill>
                <a:latin typeface="DejaVu Sans"/>
                <a:ea typeface="Roboto"/>
              </a:rPr>
              <a:t>(1987) – http://www.un-documents.net/our-common-future.pdf </a:t>
            </a:r>
            <a:endParaRPr lang="de-DE" sz="900" b="0" strike="noStrike" spc="-1">
              <a:solidFill>
                <a:srgbClr val="000000"/>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ustomShape 1"/>
          <p:cNvSpPr/>
          <p:nvPr/>
        </p:nvSpPr>
        <p:spPr>
          <a:xfrm>
            <a:off x="335520" y="126864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tabLst>
                <a:tab pos="0" algn="l"/>
              </a:tabLst>
            </a:pPr>
            <a:r>
              <a:rPr lang="en-US" sz="4000" b="1" strike="noStrike" spc="-1">
                <a:solidFill>
                  <a:srgbClr val="000000"/>
                </a:solidFill>
                <a:latin typeface="DejaVu Sans"/>
                <a:ea typeface="DejaVu Sans"/>
              </a:rPr>
              <a:t>Questions?</a:t>
            </a:r>
            <a:endParaRPr lang="de-DE" sz="4000" b="0" strike="noStrike" spc="-1">
              <a:solidFill>
                <a:srgbClr val="000000"/>
              </a:solidFill>
              <a:latin typeface="Arial"/>
            </a:endParaRPr>
          </a:p>
        </p:txBody>
      </p:sp>
      <p:sp>
        <p:nvSpPr>
          <p:cNvPr id="256" name="CustomShape 2"/>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6"/>
          <p:cNvSpPr/>
          <p:nvPr/>
        </p:nvSpPr>
        <p:spPr>
          <a:xfrm>
            <a:off x="335520" y="764640"/>
            <a:ext cx="1073700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de-DE" sz="2400" b="0" strike="noStrike" spc="-1">
              <a:solidFill>
                <a:srgbClr val="000000"/>
              </a:solidFill>
              <a:latin typeface="Arial"/>
            </a:endParaRPr>
          </a:p>
        </p:txBody>
      </p:sp>
      <p:sp>
        <p:nvSpPr>
          <p:cNvPr id="104" name="CustomShape 13"/>
          <p:cNvSpPr/>
          <p:nvPr/>
        </p:nvSpPr>
        <p:spPr>
          <a:xfrm>
            <a:off x="335520" y="1268280"/>
            <a:ext cx="10737000" cy="502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„Wie eine sothane [solche] Conservation und Anbau des Holzes anzustellen / daß es eine continuirliche beständige und </a:t>
            </a:r>
            <a:r>
              <a:rPr lang="en-US" sz="1800" b="1" i="1" strike="noStrike" spc="-1">
                <a:solidFill>
                  <a:srgbClr val="000000"/>
                </a:solidFill>
                <a:latin typeface="DejaVu Sans"/>
                <a:ea typeface="DejaVu Sans"/>
              </a:rPr>
              <a:t>nachhaltende</a:t>
            </a:r>
            <a:r>
              <a:rPr lang="en-US" sz="1800" b="0" i="1" strike="noStrike" spc="-1">
                <a:solidFill>
                  <a:srgbClr val="000000"/>
                </a:solidFill>
                <a:latin typeface="DejaVu Sans"/>
                <a:ea typeface="DejaVu Sans"/>
              </a:rPr>
              <a:t> Nutzung gebe / weiln es eine unentbehrliche Sache ist / ohne welche das Land in seinem Esse nicht bleiben mag” – Hans Carl von Carlowitz (1713)</a:t>
            </a:r>
            <a:endParaRPr lang="de-DE" sz="1800" b="0" strike="noStrike" spc="-1">
              <a:solidFill>
                <a:srgbClr val="000000"/>
              </a:solidFill>
              <a:latin typeface="Arial"/>
            </a:endParaRPr>
          </a:p>
        </p:txBody>
      </p:sp>
      <p:sp>
        <p:nvSpPr>
          <p:cNvPr id="105" name="CustomShape 14"/>
          <p:cNvSpPr/>
          <p:nvPr/>
        </p:nvSpPr>
        <p:spPr>
          <a:xfrm>
            <a:off x="432720" y="1148040"/>
            <a:ext cx="10346040" cy="486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 – Origins </a:t>
            </a:r>
            <a:endParaRPr lang="de-DE" sz="2200" b="0" strike="noStrike" spc="-1">
              <a:solidFill>
                <a:srgbClr val="000000"/>
              </a:solidFill>
              <a:latin typeface="Arial"/>
            </a:endParaRPr>
          </a:p>
        </p:txBody>
      </p:sp>
      <p:sp>
        <p:nvSpPr>
          <p:cNvPr id="106" name="CustomShape 15"/>
          <p:cNvSpPr/>
          <p:nvPr/>
        </p:nvSpPr>
        <p:spPr>
          <a:xfrm>
            <a:off x="361080" y="329220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
        <p:nvSpPr>
          <p:cNvPr id="107" name="CustomShape 17"/>
          <p:cNvSpPr/>
          <p:nvPr/>
        </p:nvSpPr>
        <p:spPr>
          <a:xfrm>
            <a:off x="263520" y="6492240"/>
            <a:ext cx="1079172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Hans Carl von Carlowitz </a:t>
            </a:r>
            <a:r>
              <a:rPr lang="de-DE" sz="900" b="0" strike="noStrike" spc="-1">
                <a:solidFill>
                  <a:srgbClr val="A6A6A6"/>
                </a:solidFill>
                <a:latin typeface="DejaVu Sans"/>
                <a:ea typeface="Roboto"/>
              </a:rPr>
              <a:t>(1713) – Sylvicultura oeconomica</a:t>
            </a:r>
            <a:endParaRPr lang="de-DE" sz="9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21"/>
          <p:cNvSpPr/>
          <p:nvPr/>
        </p:nvSpPr>
        <p:spPr>
          <a:xfrm>
            <a:off x="335520" y="764640"/>
            <a:ext cx="1073700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de-DE" sz="2400" b="0" strike="noStrike" spc="-1">
              <a:solidFill>
                <a:srgbClr val="000000"/>
              </a:solidFill>
              <a:latin typeface="Arial"/>
            </a:endParaRPr>
          </a:p>
        </p:txBody>
      </p:sp>
      <p:sp>
        <p:nvSpPr>
          <p:cNvPr id="109" name="CustomShape 18"/>
          <p:cNvSpPr/>
          <p:nvPr/>
        </p:nvSpPr>
        <p:spPr>
          <a:xfrm>
            <a:off x="335520" y="1268280"/>
            <a:ext cx="10737000" cy="502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„Wie eine sothane [solche] Conservation und Anbau des Holzes anzustellen / daß es eine continuirliche beständige und </a:t>
            </a:r>
            <a:r>
              <a:rPr lang="en-US" sz="1800" b="1" i="1" strike="noStrike" spc="-1">
                <a:solidFill>
                  <a:srgbClr val="000000"/>
                </a:solidFill>
                <a:latin typeface="DejaVu Sans"/>
                <a:ea typeface="DejaVu Sans"/>
              </a:rPr>
              <a:t>nachhaltende</a:t>
            </a:r>
            <a:r>
              <a:rPr lang="en-US" sz="1800" b="0" i="1" strike="noStrike" spc="-1">
                <a:solidFill>
                  <a:srgbClr val="000000"/>
                </a:solidFill>
                <a:latin typeface="DejaVu Sans"/>
                <a:ea typeface="DejaVu Sans"/>
              </a:rPr>
              <a:t> Nutzung gebe / weiln es eine unentbehrliche Sache ist / ohne welche das Land in seinem Esse nicht bleiben mag” – Hans Carl von Carlowitz (1713)</a:t>
            </a:r>
            <a:endParaRPr lang="de-DE" sz="1800" b="0" strike="noStrike" spc="-1">
              <a:solidFill>
                <a:srgbClr val="000000"/>
              </a:solidFill>
              <a:latin typeface="Arial"/>
            </a:endParaRPr>
          </a:p>
        </p:txBody>
      </p:sp>
      <p:sp>
        <p:nvSpPr>
          <p:cNvPr id="110" name="CustomShape 19"/>
          <p:cNvSpPr/>
          <p:nvPr/>
        </p:nvSpPr>
        <p:spPr>
          <a:xfrm>
            <a:off x="432720" y="1148040"/>
            <a:ext cx="10346040" cy="486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 – Origins </a:t>
            </a:r>
            <a:endParaRPr lang="de-DE" sz="2200" b="0" strike="noStrike" spc="-1">
              <a:solidFill>
                <a:srgbClr val="000000"/>
              </a:solidFill>
              <a:latin typeface="Arial"/>
            </a:endParaRPr>
          </a:p>
        </p:txBody>
      </p:sp>
      <p:sp>
        <p:nvSpPr>
          <p:cNvPr id="111" name="CustomShape 20"/>
          <p:cNvSpPr/>
          <p:nvPr/>
        </p:nvSpPr>
        <p:spPr>
          <a:xfrm>
            <a:off x="361080" y="329220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
        <p:nvSpPr>
          <p:cNvPr id="112" name="CustomShape 22"/>
          <p:cNvSpPr/>
          <p:nvPr/>
        </p:nvSpPr>
        <p:spPr>
          <a:xfrm>
            <a:off x="263520" y="6492240"/>
            <a:ext cx="1079172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Hans Carl von Carlowitz </a:t>
            </a:r>
            <a:r>
              <a:rPr lang="de-DE" sz="900" b="0" strike="noStrike" spc="-1">
                <a:solidFill>
                  <a:srgbClr val="A6A6A6"/>
                </a:solidFill>
                <a:latin typeface="DejaVu Sans"/>
                <a:ea typeface="Roboto"/>
              </a:rPr>
              <a:t>(1713) – Sylvicultura oeconomica</a:t>
            </a:r>
            <a:endParaRPr lang="de-DE" sz="900" b="0" strike="noStrike" spc="-1">
              <a:solidFill>
                <a:srgbClr val="000000"/>
              </a:solidFill>
              <a:latin typeface="Arial"/>
            </a:endParaRPr>
          </a:p>
        </p:txBody>
      </p:sp>
      <p:sp>
        <p:nvSpPr>
          <p:cNvPr id="113" name="CustomShape 23"/>
          <p:cNvSpPr/>
          <p:nvPr/>
        </p:nvSpPr>
        <p:spPr>
          <a:xfrm>
            <a:off x="2743200" y="4937760"/>
            <a:ext cx="5850000" cy="61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DejaVu Sans"/>
                <a:ea typeface="DejaVu Sans"/>
              </a:rPr>
              <a:t>→ “continuously enduring and sustainable use” </a:t>
            </a:r>
            <a:endParaRPr lang="de-DE" sz="18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27"/>
          <p:cNvSpPr/>
          <p:nvPr/>
        </p:nvSpPr>
        <p:spPr>
          <a:xfrm>
            <a:off x="335520" y="764640"/>
            <a:ext cx="10737000" cy="48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a:t>
            </a:r>
            <a:endParaRPr lang="de-DE" sz="2400" b="0" strike="noStrike" spc="-1">
              <a:solidFill>
                <a:srgbClr val="000000"/>
              </a:solidFill>
              <a:latin typeface="Arial"/>
            </a:endParaRPr>
          </a:p>
        </p:txBody>
      </p:sp>
      <p:sp>
        <p:nvSpPr>
          <p:cNvPr id="115" name="CustomShape 24"/>
          <p:cNvSpPr/>
          <p:nvPr/>
        </p:nvSpPr>
        <p:spPr>
          <a:xfrm>
            <a:off x="335520" y="1268280"/>
            <a:ext cx="10737000" cy="502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„Sowing and planting of trees had to be regarded as a national duty of every landowner, in order to stop the destructive over-exploitation of natural resources” – John Evelyn (1662)</a:t>
            </a:r>
            <a:endParaRPr lang="de-DE" sz="1800" b="0" strike="noStrike" spc="-1">
              <a:solidFill>
                <a:srgbClr val="000000"/>
              </a:solidFill>
              <a:latin typeface="Arial"/>
            </a:endParaRPr>
          </a:p>
        </p:txBody>
      </p:sp>
      <p:sp>
        <p:nvSpPr>
          <p:cNvPr id="116" name="CustomShape 25"/>
          <p:cNvSpPr/>
          <p:nvPr/>
        </p:nvSpPr>
        <p:spPr>
          <a:xfrm>
            <a:off x="432720" y="1148040"/>
            <a:ext cx="10346040" cy="486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 – Origins </a:t>
            </a:r>
            <a:endParaRPr lang="de-DE" sz="2200" b="0" strike="noStrike" spc="-1">
              <a:solidFill>
                <a:srgbClr val="000000"/>
              </a:solidFill>
              <a:latin typeface="Arial"/>
            </a:endParaRPr>
          </a:p>
        </p:txBody>
      </p:sp>
      <p:sp>
        <p:nvSpPr>
          <p:cNvPr id="117" name="CustomShape 26"/>
          <p:cNvSpPr/>
          <p:nvPr/>
        </p:nvSpPr>
        <p:spPr>
          <a:xfrm>
            <a:off x="361080" y="3292200"/>
            <a:ext cx="10785960" cy="1362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
        <p:nvSpPr>
          <p:cNvPr id="118" name="CustomShape 28"/>
          <p:cNvSpPr/>
          <p:nvPr/>
        </p:nvSpPr>
        <p:spPr>
          <a:xfrm>
            <a:off x="263520" y="6492240"/>
            <a:ext cx="1079172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John Evelyn </a:t>
            </a:r>
            <a:r>
              <a:rPr lang="de-DE" sz="900" b="0" strike="noStrike" spc="-1">
                <a:solidFill>
                  <a:srgbClr val="A6A6A6"/>
                </a:solidFill>
                <a:latin typeface="DejaVu Sans"/>
                <a:ea typeface="Roboto"/>
              </a:rPr>
              <a:t>(1662) – Essay: „Sylva“</a:t>
            </a:r>
            <a:endParaRPr lang="de-DE" sz="9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32"/>
          <p:cNvSpPr/>
          <p:nvPr/>
        </p:nvSpPr>
        <p:spPr>
          <a:xfrm>
            <a:off x="335520" y="764640"/>
            <a:ext cx="10743120" cy="49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Introduction </a:t>
            </a:r>
            <a:endParaRPr lang="de-DE" sz="2400" b="0" strike="noStrike" spc="-1">
              <a:solidFill>
                <a:srgbClr val="000000"/>
              </a:solidFill>
              <a:latin typeface="Arial"/>
            </a:endParaRPr>
          </a:p>
        </p:txBody>
      </p:sp>
      <p:sp>
        <p:nvSpPr>
          <p:cNvPr id="120" name="CustomShape 29"/>
          <p:cNvSpPr/>
          <p:nvPr/>
        </p:nvSpPr>
        <p:spPr>
          <a:xfrm>
            <a:off x="335520" y="1268280"/>
            <a:ext cx="10743120" cy="5030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
        <p:nvSpPr>
          <p:cNvPr id="121" name="CustomShape 30"/>
          <p:cNvSpPr/>
          <p:nvPr/>
        </p:nvSpPr>
        <p:spPr>
          <a:xfrm>
            <a:off x="432720" y="1148040"/>
            <a:ext cx="10352520" cy="493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Sustainability – Origins</a:t>
            </a:r>
            <a:endParaRPr lang="de-DE" sz="2200" b="0" strike="noStrike" spc="-1">
              <a:solidFill>
                <a:srgbClr val="000000"/>
              </a:solidFill>
              <a:latin typeface="Arial"/>
            </a:endParaRPr>
          </a:p>
        </p:txBody>
      </p:sp>
      <p:sp>
        <p:nvSpPr>
          <p:cNvPr id="122" name="CustomShape 31"/>
          <p:cNvSpPr/>
          <p:nvPr/>
        </p:nvSpPr>
        <p:spPr>
          <a:xfrm>
            <a:off x="335520" y="1268640"/>
            <a:ext cx="10737000" cy="502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Carl von Carlowitz and </a:t>
            </a:r>
            <a:r>
              <a:rPr lang="en-US" sz="1800" b="0" i="1" strike="noStrike" spc="-1">
                <a:solidFill>
                  <a:srgbClr val="000000"/>
                </a:solidFill>
                <a:latin typeface="DejaVu Sans"/>
                <a:ea typeface="DejaVu Sans"/>
              </a:rPr>
              <a:t>Sustainability</a:t>
            </a:r>
            <a:endParaRPr lang="de-DE"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Coined the term at a time when Europe was in need of vast quantities of wood (mining, ore-smelting, ship building, etc.</a:t>
            </a:r>
            <a:endParaRPr lang="de-DE" sz="1800" b="0" strike="noStrike" spc="-1">
              <a:solidFill>
                <a:srgbClr val="000000"/>
              </a:solidFill>
              <a:latin typeface="Arial"/>
            </a:endParaRPr>
          </a:p>
          <a:p>
            <a:pPr>
              <a:lnSpc>
                <a:spcPct val="100000"/>
              </a:lnSpc>
              <a:spcBef>
                <a:spcPts val="360"/>
              </a:spcBef>
            </a:pPr>
            <a:r>
              <a:rPr lang="en-US" sz="1800" b="0" strike="noStrike" spc="-1">
                <a:solidFill>
                  <a:srgbClr val="000000"/>
                </a:solidFill>
                <a:latin typeface="DejaVu Sans"/>
                <a:ea typeface="DejaVu Sans"/>
              </a:rPr>
              <a:t>		→ Fear of timber scarcity</a:t>
            </a:r>
            <a:endParaRPr lang="de-DE" sz="1800" b="0" strike="noStrike" spc="-1">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Growing population → Fear of food-shortage if food production cannot keep up with reproduction </a:t>
            </a:r>
            <a:endParaRPr lang="de-DE"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World population in 1700 → ca. 0.6 billion people </a:t>
            </a:r>
            <a:endParaRPr lang="de-DE"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World population in 1800 → ca. 1.0 billion people</a:t>
            </a:r>
            <a:endParaRPr lang="de-DE" sz="1800" b="0" strike="noStrike" spc="-1">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Industrial revolution (ca. 1760 – 1840) fostered environmental degradation → society chose prosperity rather than sustainability</a:t>
            </a:r>
            <a:endParaRPr lang="de-DE" sz="1800" b="0" strike="noStrike" spc="-1">
              <a:solidFill>
                <a:srgbClr val="000000"/>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36"/>
          <p:cNvSpPr/>
          <p:nvPr/>
        </p:nvSpPr>
        <p:spPr>
          <a:xfrm>
            <a:off x="335520" y="764640"/>
            <a:ext cx="1073844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Biocapacity</a:t>
            </a:r>
            <a:endParaRPr lang="de-DE" sz="2400" b="0" strike="noStrike" spc="-1">
              <a:solidFill>
                <a:srgbClr val="000000"/>
              </a:solidFill>
              <a:latin typeface="Arial"/>
            </a:endParaRPr>
          </a:p>
        </p:txBody>
      </p:sp>
      <p:sp>
        <p:nvSpPr>
          <p:cNvPr id="124" name="CustomShape 33"/>
          <p:cNvSpPr/>
          <p:nvPr/>
        </p:nvSpPr>
        <p:spPr>
          <a:xfrm>
            <a:off x="335520" y="1268280"/>
            <a:ext cx="10738440" cy="502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de-DE" sz="1800" b="0" strike="noStrike" spc="-1">
              <a:solidFill>
                <a:srgbClr val="000000"/>
              </a:solidFill>
              <a:latin typeface="Arial"/>
            </a:endParaRPr>
          </a:p>
          <a:p>
            <a:pPr algn="ctr">
              <a:lnSpc>
                <a:spcPct val="100000"/>
              </a:lnSpc>
              <a:spcBef>
                <a:spcPts val="360"/>
              </a:spcBef>
            </a:pPr>
            <a:r>
              <a:rPr lang="en-US" sz="1800" b="0" i="1" strike="noStrike" spc="-1">
                <a:solidFill>
                  <a:srgbClr val="000000"/>
                </a:solidFill>
                <a:latin typeface="DejaVu Sans"/>
                <a:ea typeface="DejaVu Sans"/>
              </a:rPr>
              <a:t>Is „the locally available carrying capacity of the ecosystem for generating resources and absorbing wastes”</a:t>
            </a:r>
            <a:endParaRPr lang="de-DE" sz="1800" b="0" strike="noStrike" spc="-1">
              <a:solidFill>
                <a:srgbClr val="000000"/>
              </a:solidFill>
              <a:latin typeface="Arial"/>
            </a:endParaRPr>
          </a:p>
        </p:txBody>
      </p:sp>
      <p:sp>
        <p:nvSpPr>
          <p:cNvPr id="125" name="CustomShape 34"/>
          <p:cNvSpPr/>
          <p:nvPr/>
        </p:nvSpPr>
        <p:spPr>
          <a:xfrm>
            <a:off x="432720" y="1148040"/>
            <a:ext cx="10347480" cy="48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a:t>
            </a:r>
            <a:endParaRPr lang="de-DE" sz="2200" b="0" strike="noStrike" spc="-1">
              <a:solidFill>
                <a:srgbClr val="000000"/>
              </a:solidFill>
              <a:latin typeface="Arial"/>
            </a:endParaRPr>
          </a:p>
        </p:txBody>
      </p:sp>
      <p:sp>
        <p:nvSpPr>
          <p:cNvPr id="126" name="CustomShape 35"/>
          <p:cNvSpPr/>
          <p:nvPr/>
        </p:nvSpPr>
        <p:spPr>
          <a:xfrm>
            <a:off x="361080" y="3292200"/>
            <a:ext cx="10787400" cy="1364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
        <p:nvSpPr>
          <p:cNvPr id="127" name="CustomShape 37"/>
          <p:cNvSpPr/>
          <p:nvPr/>
        </p:nvSpPr>
        <p:spPr>
          <a:xfrm>
            <a:off x="263520" y="6492240"/>
            <a:ext cx="10793160" cy="22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DejaVu Sans"/>
                <a:ea typeface="Roboto"/>
              </a:rPr>
              <a:t>D. Yue, J. Guo, C. Hui (2013)  – Scale dependency of biocapacity and the fallacy of unsustainable development</a:t>
            </a:r>
            <a:r>
              <a:rPr lang="de-DE" sz="900" b="0" strike="noStrike" spc="-1">
                <a:solidFill>
                  <a:srgbClr val="A6A6A6"/>
                </a:solidFill>
                <a:latin typeface="DejaVu Sans"/>
                <a:ea typeface="Roboto"/>
              </a:rPr>
              <a:t> – https://doi.org/10.1016/j.jenvman.2013.04.022</a:t>
            </a:r>
            <a:endParaRPr lang="de-DE" sz="9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2298</Words>
  <Application>Microsoft Office PowerPoint</Application>
  <PresentationFormat>Widescreen</PresentationFormat>
  <Paragraphs>218</Paragraphs>
  <Slides>40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Arial Unicode MS</vt:lpstr>
      <vt:lpstr>DejaVu Sans</vt:lpstr>
      <vt:lpstr>OpenSymbol</vt:lpstr>
      <vt:lpstr>Roboto</vt:lpstr>
      <vt:lpstr>Symbol</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3699</cp:revision>
  <dcterms:created xsi:type="dcterms:W3CDTF">2013-05-21T09:22:36Z</dcterms:created>
  <dcterms:modified xsi:type="dcterms:W3CDTF">2023-11-15T08:08:13Z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5</vt:i4>
  </property>
  <property fmtid="{D5CDD505-2E9C-101B-9397-08002B2CF9AE}" pid="7" name="PresentationFormat">
    <vt:lpwstr>Breitbild</vt:lpwstr>
  </property>
  <property fmtid="{D5CDD505-2E9C-101B-9397-08002B2CF9AE}" pid="8" name="ScaleCrop">
    <vt:bool>false</vt:bool>
  </property>
  <property fmtid="{D5CDD505-2E9C-101B-9397-08002B2CF9AE}" pid="9" name="ShareDoc">
    <vt:bool>false</vt:bool>
  </property>
  <property fmtid="{D5CDD505-2E9C-101B-9397-08002B2CF9AE}" pid="10" name="Slides">
    <vt:i4>40</vt:i4>
  </property>
</Properties>
</file>